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3.bin" ContentType="application/vnd.openxmlformats-officedocument.oleObject"/>
  <Override PartName="/ppt/notesSlides/notesSlide12.xml" ContentType="application/vnd.openxmlformats-officedocument.presentationml.notesSlide+xml"/>
  <Override PartName="/ppt/embeddings/oleObject4.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15.xml" ContentType="application/vnd.openxmlformats-officedocument.presentationml.notesSlide+xml"/>
  <Override PartName="/ppt/embeddings/oleObject7.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1"/>
  </p:sldMasterIdLst>
  <p:notesMasterIdLst>
    <p:notesMasterId r:id="rId55"/>
  </p:notesMasterIdLst>
  <p:handoutMasterIdLst>
    <p:handoutMasterId r:id="rId56"/>
  </p:handoutMasterIdLst>
  <p:sldIdLst>
    <p:sldId id="425" r:id="rId2"/>
    <p:sldId id="713" r:id="rId3"/>
    <p:sldId id="710" r:id="rId4"/>
    <p:sldId id="622" r:id="rId5"/>
    <p:sldId id="623" r:id="rId6"/>
    <p:sldId id="624" r:id="rId7"/>
    <p:sldId id="655" r:id="rId8"/>
    <p:sldId id="656" r:id="rId9"/>
    <p:sldId id="657" r:id="rId10"/>
    <p:sldId id="658" r:id="rId11"/>
    <p:sldId id="660" r:id="rId12"/>
    <p:sldId id="661" r:id="rId13"/>
    <p:sldId id="662" r:id="rId14"/>
    <p:sldId id="659" r:id="rId15"/>
    <p:sldId id="625" r:id="rId16"/>
    <p:sldId id="626" r:id="rId17"/>
    <p:sldId id="627" r:id="rId18"/>
    <p:sldId id="628" r:id="rId19"/>
    <p:sldId id="629" r:id="rId20"/>
    <p:sldId id="630" r:id="rId21"/>
    <p:sldId id="682" r:id="rId22"/>
    <p:sldId id="681" r:id="rId23"/>
    <p:sldId id="663" r:id="rId24"/>
    <p:sldId id="664" r:id="rId25"/>
    <p:sldId id="666" r:id="rId26"/>
    <p:sldId id="667" r:id="rId27"/>
    <p:sldId id="668" r:id="rId28"/>
    <p:sldId id="670" r:id="rId29"/>
    <p:sldId id="669" r:id="rId30"/>
    <p:sldId id="709" r:id="rId31"/>
    <p:sldId id="671" r:id="rId32"/>
    <p:sldId id="672" r:id="rId33"/>
    <p:sldId id="684" r:id="rId34"/>
    <p:sldId id="673" r:id="rId35"/>
    <p:sldId id="674" r:id="rId36"/>
    <p:sldId id="699" r:id="rId37"/>
    <p:sldId id="677" r:id="rId38"/>
    <p:sldId id="700" r:id="rId39"/>
    <p:sldId id="701" r:id="rId40"/>
    <p:sldId id="676" r:id="rId41"/>
    <p:sldId id="702" r:id="rId42"/>
    <p:sldId id="703" r:id="rId43"/>
    <p:sldId id="704" r:id="rId44"/>
    <p:sldId id="705" r:id="rId45"/>
    <p:sldId id="706" r:id="rId46"/>
    <p:sldId id="707" r:id="rId47"/>
    <p:sldId id="712" r:id="rId48"/>
    <p:sldId id="683" r:id="rId49"/>
    <p:sldId id="675" r:id="rId50"/>
    <p:sldId id="697" r:id="rId51"/>
    <p:sldId id="708" r:id="rId52"/>
    <p:sldId id="715" r:id="rId53"/>
    <p:sldId id="714" r:id="rId54"/>
  </p:sldIdLst>
  <p:sldSz cx="9144000" cy="5143500" type="screen16x9"/>
  <p:notesSz cx="6831013" cy="9117013"/>
  <p:defaultTextStyle>
    <a:defPPr>
      <a:defRPr lang="fr-FR"/>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CFE0"/>
    <a:srgbClr val="E7EBFF"/>
    <a:srgbClr val="49F730"/>
    <a:srgbClr val="7D7D7D"/>
    <a:srgbClr val="ACACAC"/>
    <a:srgbClr val="585858"/>
    <a:srgbClr val="E7EAFF"/>
    <a:srgbClr val="CAC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79" autoAdjust="0"/>
  </p:normalViewPr>
  <p:slideViewPr>
    <p:cSldViewPr snapToGrid="0">
      <p:cViewPr varScale="1">
        <p:scale>
          <a:sx n="89" d="100"/>
          <a:sy n="89" d="100"/>
        </p:scale>
        <p:origin x="-112" y="-7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p:cNvPr>
          <p:cNvSpPr>
            <a:spLocks noGrp="1" noChangeArrowheads="1"/>
          </p:cNvSpPr>
          <p:nvPr>
            <p:ph type="hdr" sz="quarter"/>
          </p:nvPr>
        </p:nvSpPr>
        <p:spPr bwMode="auto">
          <a:xfrm>
            <a:off x="0" y="0"/>
            <a:ext cx="296068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55" tIns="45427" rIns="90855" bIns="45427" numCol="1" anchor="t" anchorCtr="0" compatLnSpc="1">
            <a:prstTxWarp prst="textNoShape">
              <a:avLst/>
            </a:prstTxWarp>
          </a:bodyPr>
          <a:lstStyle>
            <a:lvl1pPr defTabSz="909638" eaLnBrk="1" hangingPunct="1">
              <a:defRPr sz="1200">
                <a:latin typeface="Times New Roman" panose="02020603050405020304" pitchFamily="18" charset="0"/>
              </a:defRPr>
            </a:lvl1pPr>
          </a:lstStyle>
          <a:p>
            <a:pPr>
              <a:defRPr/>
            </a:pPr>
            <a:r>
              <a:rPr lang="en-US" altLang="fr-FR"/>
              <a:t>Greg Francis</a:t>
            </a:r>
          </a:p>
        </p:txBody>
      </p:sp>
      <p:sp>
        <p:nvSpPr>
          <p:cNvPr id="8195" name="Rectangle 3">
            <a:extLst/>
          </p:cNvPr>
          <p:cNvSpPr>
            <a:spLocks noGrp="1" noChangeArrowheads="1"/>
          </p:cNvSpPr>
          <p:nvPr>
            <p:ph type="dt" sz="quarter" idx="1"/>
          </p:nvPr>
        </p:nvSpPr>
        <p:spPr bwMode="auto">
          <a:xfrm>
            <a:off x="3870325" y="0"/>
            <a:ext cx="296068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55" tIns="45427" rIns="90855" bIns="45427" numCol="1" anchor="t" anchorCtr="0" compatLnSpc="1">
            <a:prstTxWarp prst="textNoShape">
              <a:avLst/>
            </a:prstTxWarp>
          </a:bodyPr>
          <a:lstStyle>
            <a:lvl1pPr algn="r" defTabSz="909638" eaLnBrk="1" hangingPunct="1">
              <a:defRPr sz="1200">
                <a:latin typeface="Times New Roman" panose="02020603050405020304" pitchFamily="18" charset="0"/>
              </a:defRPr>
            </a:lvl1pPr>
          </a:lstStyle>
          <a:p>
            <a:pPr>
              <a:defRPr/>
            </a:pPr>
            <a:fld id="{B4D34724-73EB-4F04-95D8-FF167B36D749}" type="datetime1">
              <a:rPr lang="en-US" altLang="fr-FR"/>
              <a:pPr>
                <a:defRPr/>
              </a:pPr>
              <a:t>10/13/19</a:t>
            </a:fld>
            <a:endParaRPr lang="en-US" altLang="fr-FR"/>
          </a:p>
        </p:txBody>
      </p:sp>
      <p:sp>
        <p:nvSpPr>
          <p:cNvPr id="8196" name="Rectangle 4">
            <a:extLst/>
          </p:cNvPr>
          <p:cNvSpPr>
            <a:spLocks noGrp="1" noChangeArrowheads="1"/>
          </p:cNvSpPr>
          <p:nvPr>
            <p:ph type="ftr" sz="quarter" idx="2"/>
          </p:nvPr>
        </p:nvSpPr>
        <p:spPr bwMode="auto">
          <a:xfrm>
            <a:off x="0" y="8661400"/>
            <a:ext cx="296068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55" tIns="45427" rIns="90855" bIns="45427" numCol="1" anchor="b" anchorCtr="0" compatLnSpc="1">
            <a:prstTxWarp prst="textNoShape">
              <a:avLst/>
            </a:prstTxWarp>
          </a:bodyPr>
          <a:lstStyle>
            <a:lvl1pPr defTabSz="909638" eaLnBrk="1" hangingPunct="1">
              <a:defRPr sz="1200">
                <a:latin typeface="Times New Roman" panose="02020603050405020304" pitchFamily="18" charset="0"/>
              </a:defRPr>
            </a:lvl1pPr>
          </a:lstStyle>
          <a:p>
            <a:pPr>
              <a:defRPr/>
            </a:pPr>
            <a:r>
              <a:rPr lang="en-US" altLang="fr-FR"/>
              <a:t>PSY200 Cognitive Psychology</a:t>
            </a:r>
          </a:p>
        </p:txBody>
      </p:sp>
      <p:sp>
        <p:nvSpPr>
          <p:cNvPr id="8197" name="Rectangle 5">
            <a:extLst/>
          </p:cNvPr>
          <p:cNvSpPr>
            <a:spLocks noGrp="1" noChangeArrowheads="1"/>
          </p:cNvSpPr>
          <p:nvPr>
            <p:ph type="sldNum" sz="quarter" idx="3"/>
          </p:nvPr>
        </p:nvSpPr>
        <p:spPr bwMode="auto">
          <a:xfrm>
            <a:off x="3870325" y="8661400"/>
            <a:ext cx="296068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55" tIns="45427" rIns="90855" bIns="45427" numCol="1" anchor="b" anchorCtr="0" compatLnSpc="1">
            <a:prstTxWarp prst="textNoShape">
              <a:avLst/>
            </a:prstTxWarp>
          </a:bodyPr>
          <a:lstStyle>
            <a:lvl1pPr algn="r" defTabSz="909638" eaLnBrk="1" hangingPunct="1">
              <a:defRPr sz="1200">
                <a:latin typeface="Times New Roman" panose="02020603050405020304" pitchFamily="18" charset="0"/>
              </a:defRPr>
            </a:lvl1pPr>
          </a:lstStyle>
          <a:p>
            <a:pPr>
              <a:defRPr/>
            </a:pPr>
            <a:fld id="{B938F40B-0C5F-48CC-9A0E-1DB6C687828A}" type="slidenum">
              <a:rPr lang="en-US" altLang="fr-FR"/>
              <a:pPr>
                <a:defRPr/>
              </a:pPr>
              <a:t>‹#›</a:t>
            </a:fld>
            <a:endParaRPr lang="en-US" altLang="fr-FR"/>
          </a:p>
        </p:txBody>
      </p:sp>
    </p:spTree>
    <p:extLst>
      <p:ext uri="{BB962C8B-B14F-4D97-AF65-F5344CB8AC3E}">
        <p14:creationId xmlns:p14="http://schemas.microsoft.com/office/powerpoint/2010/main" val="3642400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
            <a:extLst/>
          </p:cNvPr>
          <p:cNvSpPr>
            <a:spLocks noGrp="1" noChangeArrowheads="1"/>
          </p:cNvSpPr>
          <p:nvPr>
            <p:ph type="hdr" sz="quarter"/>
          </p:nvPr>
        </p:nvSpPr>
        <p:spPr bwMode="auto">
          <a:xfrm>
            <a:off x="0" y="0"/>
            <a:ext cx="296068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55" tIns="45427" rIns="90855" bIns="45427" numCol="1" anchor="t" anchorCtr="0" compatLnSpc="1">
            <a:prstTxWarp prst="textNoShape">
              <a:avLst/>
            </a:prstTxWarp>
          </a:bodyPr>
          <a:lstStyle>
            <a:lvl1pPr defTabSz="909638" eaLnBrk="1" hangingPunct="1">
              <a:defRPr sz="1200">
                <a:latin typeface="Times New Roman" panose="02020603050405020304" pitchFamily="18" charset="0"/>
              </a:defRPr>
            </a:lvl1pPr>
          </a:lstStyle>
          <a:p>
            <a:pPr>
              <a:defRPr/>
            </a:pPr>
            <a:endParaRPr lang="en-US" altLang="fr-FR"/>
          </a:p>
        </p:txBody>
      </p:sp>
      <p:sp>
        <p:nvSpPr>
          <p:cNvPr id="6147" name="Rectangle 9"/>
          <p:cNvSpPr>
            <a:spLocks noGrp="1" noRot="1" noChangeAspect="1" noChangeArrowheads="1"/>
          </p:cNvSpPr>
          <p:nvPr>
            <p:ph type="sldImg" idx="2"/>
          </p:nvPr>
        </p:nvSpPr>
        <p:spPr bwMode="auto">
          <a:xfrm>
            <a:off x="382588" y="684213"/>
            <a:ext cx="6075362" cy="3417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a:extLst/>
          </p:cNvPr>
          <p:cNvSpPr>
            <a:spLocks noGrp="1" noChangeArrowheads="1"/>
          </p:cNvSpPr>
          <p:nvPr>
            <p:ph type="body" sz="quarter" idx="3"/>
          </p:nvPr>
        </p:nvSpPr>
        <p:spPr bwMode="auto">
          <a:xfrm>
            <a:off x="911225" y="4330700"/>
            <a:ext cx="5008563" cy="4102100"/>
          </a:xfrm>
          <a:prstGeom prst="rect">
            <a:avLst/>
          </a:prstGeom>
          <a:noFill/>
          <a:ln w="9525">
            <a:noFill/>
            <a:miter lim="800000"/>
            <a:headEnd/>
            <a:tailEnd/>
          </a:ln>
        </p:spPr>
        <p:txBody>
          <a:bodyPr vert="horz" wrap="square" lIns="90855" tIns="45427" rIns="90855" bIns="45427"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7173" name="Rectangle 11">
            <a:extLst/>
          </p:cNvPr>
          <p:cNvSpPr>
            <a:spLocks noGrp="1" noChangeArrowheads="1"/>
          </p:cNvSpPr>
          <p:nvPr>
            <p:ph type="dt" idx="1"/>
          </p:nvPr>
        </p:nvSpPr>
        <p:spPr bwMode="auto">
          <a:xfrm>
            <a:off x="3870325" y="0"/>
            <a:ext cx="296068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55" tIns="45427" rIns="90855" bIns="45427" numCol="1" anchor="t" anchorCtr="0" compatLnSpc="1">
            <a:prstTxWarp prst="textNoShape">
              <a:avLst/>
            </a:prstTxWarp>
          </a:bodyPr>
          <a:lstStyle>
            <a:lvl1pPr algn="r" defTabSz="909638" eaLnBrk="1" hangingPunct="1">
              <a:defRPr sz="1200">
                <a:latin typeface="Times New Roman" panose="02020603050405020304" pitchFamily="18" charset="0"/>
              </a:defRPr>
            </a:lvl1pPr>
          </a:lstStyle>
          <a:p>
            <a:pPr>
              <a:defRPr/>
            </a:pPr>
            <a:fld id="{CDA19B19-8FE7-4B9B-A823-345EFB2579D8}" type="datetime1">
              <a:rPr lang="en-US" altLang="fr-FR"/>
              <a:pPr>
                <a:defRPr/>
              </a:pPr>
              <a:t>10/13/19</a:t>
            </a:fld>
            <a:endParaRPr lang="en-US" altLang="fr-FR"/>
          </a:p>
        </p:txBody>
      </p:sp>
      <p:sp>
        <p:nvSpPr>
          <p:cNvPr id="7174" name="Rectangle 12">
            <a:extLst/>
          </p:cNvPr>
          <p:cNvSpPr>
            <a:spLocks noGrp="1" noChangeArrowheads="1"/>
          </p:cNvSpPr>
          <p:nvPr>
            <p:ph type="ftr" sz="quarter" idx="4"/>
          </p:nvPr>
        </p:nvSpPr>
        <p:spPr bwMode="auto">
          <a:xfrm>
            <a:off x="0" y="8661400"/>
            <a:ext cx="296068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55" tIns="45427" rIns="90855" bIns="45427" numCol="1" anchor="b" anchorCtr="0" compatLnSpc="1">
            <a:prstTxWarp prst="textNoShape">
              <a:avLst/>
            </a:prstTxWarp>
          </a:bodyPr>
          <a:lstStyle>
            <a:lvl1pPr defTabSz="909638" eaLnBrk="1" hangingPunct="1">
              <a:defRPr sz="1200">
                <a:latin typeface="Times New Roman" panose="02020603050405020304" pitchFamily="18" charset="0"/>
              </a:defRPr>
            </a:lvl1pPr>
          </a:lstStyle>
          <a:p>
            <a:pPr>
              <a:defRPr/>
            </a:pPr>
            <a:r>
              <a:rPr lang="en-US" altLang="fr-FR"/>
              <a:t>PSY200 Cognitive Psychology</a:t>
            </a:r>
          </a:p>
        </p:txBody>
      </p:sp>
      <p:sp>
        <p:nvSpPr>
          <p:cNvPr id="7175" name="Rectangle 13">
            <a:extLst/>
          </p:cNvPr>
          <p:cNvSpPr>
            <a:spLocks noGrp="1" noChangeArrowheads="1"/>
          </p:cNvSpPr>
          <p:nvPr>
            <p:ph type="sldNum" sz="quarter" idx="5"/>
          </p:nvPr>
        </p:nvSpPr>
        <p:spPr bwMode="auto">
          <a:xfrm>
            <a:off x="3870325" y="8661400"/>
            <a:ext cx="296068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55" tIns="45427" rIns="90855" bIns="45427" numCol="1" anchor="b" anchorCtr="0" compatLnSpc="1">
            <a:prstTxWarp prst="textNoShape">
              <a:avLst/>
            </a:prstTxWarp>
          </a:bodyPr>
          <a:lstStyle>
            <a:lvl1pPr algn="r" defTabSz="909638" eaLnBrk="1" hangingPunct="1">
              <a:defRPr sz="1200">
                <a:latin typeface="Times New Roman" panose="02020603050405020304" pitchFamily="18" charset="0"/>
              </a:defRPr>
            </a:lvl1pPr>
          </a:lstStyle>
          <a:p>
            <a:pPr>
              <a:defRPr/>
            </a:pPr>
            <a:fld id="{D7C3E286-90AD-4682-952E-A95FF0D812BD}" type="slidenum">
              <a:rPr lang="en-US" altLang="fr-FR"/>
              <a:pPr>
                <a:defRPr/>
              </a:pPr>
              <a:t>‹#›</a:t>
            </a:fld>
            <a:endParaRPr lang="en-US" altLang="fr-FR"/>
          </a:p>
        </p:txBody>
      </p:sp>
    </p:spTree>
    <p:extLst>
      <p:ext uri="{BB962C8B-B14F-4D97-AF65-F5344CB8AC3E}">
        <p14:creationId xmlns:p14="http://schemas.microsoft.com/office/powerpoint/2010/main" val="587696594"/>
      </p:ext>
    </p:extLst>
  </p:cSld>
  <p:clrMap bg1="lt1" tx1="dk1" bg2="lt2" tx2="dk2" accent1="accent1" accent2="accent2" accent3="accent3" accent4="accent4" accent5="accent5" accent6="accent6" hlink="hlink" folHlink="folHlink"/>
  <p:hf hdr="0"/>
  <p:notesStyle>
    <a:lvl1pPr algn="l" rtl="0" eaLnBrk="0" fontAlgn="base" hangingPunct="0">
      <a:lnSpc>
        <a:spcPct val="90000"/>
      </a:lnSpc>
      <a:spcBef>
        <a:spcPct val="40000"/>
      </a:spcBef>
      <a:spcAft>
        <a:spcPct val="0"/>
      </a:spcAft>
      <a:defRPr sz="1200" kern="1200">
        <a:solidFill>
          <a:schemeClr val="tx1"/>
        </a:solidFill>
        <a:latin typeface="Arial" pitchFamily="-111" charset="0"/>
        <a:ea typeface="MS PGothic" panose="020B0600070205080204" pitchFamily="34" charset="-128"/>
        <a:cs typeface="ＭＳ Ｐゴシック" pitchFamily="-111" charset="-128"/>
      </a:defRPr>
    </a:lvl1pPr>
    <a:lvl2pPr marL="742950" indent="-285750" algn="l" rtl="0" eaLnBrk="0" fontAlgn="base" hangingPunct="0">
      <a:lnSpc>
        <a:spcPct val="90000"/>
      </a:lnSpc>
      <a:spcBef>
        <a:spcPct val="40000"/>
      </a:spcBef>
      <a:spcAft>
        <a:spcPct val="0"/>
      </a:spcAft>
      <a:defRPr sz="1200" kern="1200">
        <a:solidFill>
          <a:schemeClr val="tx1"/>
        </a:solidFill>
        <a:latin typeface="Arial" pitchFamily="-111" charset="0"/>
        <a:ea typeface="MS PGothic" panose="020B0600070205080204" pitchFamily="34" charset="-128"/>
        <a:cs typeface="+mn-cs"/>
      </a:defRPr>
    </a:lvl2pPr>
    <a:lvl3pPr marL="1143000" indent="-228600" algn="l" rtl="0" eaLnBrk="0" fontAlgn="base" hangingPunct="0">
      <a:lnSpc>
        <a:spcPct val="90000"/>
      </a:lnSpc>
      <a:spcBef>
        <a:spcPct val="40000"/>
      </a:spcBef>
      <a:spcAft>
        <a:spcPct val="0"/>
      </a:spcAft>
      <a:defRPr sz="1200" kern="1200">
        <a:solidFill>
          <a:schemeClr val="tx1"/>
        </a:solidFill>
        <a:latin typeface="Arial" pitchFamily="-111" charset="0"/>
        <a:ea typeface="MS PGothic" panose="020B0600070205080204" pitchFamily="34" charset="-128"/>
        <a:cs typeface="+mn-cs"/>
      </a:defRPr>
    </a:lvl3pPr>
    <a:lvl4pPr marL="1600200" indent="-228600" algn="l" rtl="0" eaLnBrk="0" fontAlgn="base" hangingPunct="0">
      <a:lnSpc>
        <a:spcPct val="90000"/>
      </a:lnSpc>
      <a:spcBef>
        <a:spcPct val="40000"/>
      </a:spcBef>
      <a:spcAft>
        <a:spcPct val="0"/>
      </a:spcAft>
      <a:defRPr sz="1200" kern="1200">
        <a:solidFill>
          <a:schemeClr val="tx1"/>
        </a:solidFill>
        <a:latin typeface="Arial" pitchFamily="-111" charset="0"/>
        <a:ea typeface="MS PGothic" panose="020B0600070205080204" pitchFamily="34" charset="-128"/>
        <a:cs typeface="+mn-cs"/>
      </a:defRPr>
    </a:lvl4pPr>
    <a:lvl5pPr marL="2057400" indent="-228600" algn="l" rtl="0" eaLnBrk="0" fontAlgn="base" hangingPunct="0">
      <a:lnSpc>
        <a:spcPct val="90000"/>
      </a:lnSpc>
      <a:spcBef>
        <a:spcPct val="40000"/>
      </a:spcBef>
      <a:spcAft>
        <a:spcPct val="0"/>
      </a:spcAft>
      <a:defRPr sz="1200" kern="1200">
        <a:solidFill>
          <a:schemeClr val="tx1"/>
        </a:solidFill>
        <a:latin typeface="Arial" pitchFamily="-111"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Shape 154"/>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spcBef>
                <a:spcPct val="0"/>
              </a:spcBef>
            </a:pPr>
            <a:endParaRPr lang="fr-FR" altLang="fr-FR" smtClean="0">
              <a:latin typeface="Arial" panose="020B0604020202020204" pitchFamily="34" charset="0"/>
            </a:endParaRPr>
          </a:p>
        </p:txBody>
      </p:sp>
      <p:sp>
        <p:nvSpPr>
          <p:cNvPr id="9219" name="Shape 155"/>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50663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382588" y="684213"/>
            <a:ext cx="6073775" cy="3417887"/>
          </a:xfrm>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2374087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82588" y="684213"/>
            <a:ext cx="6073775" cy="3417887"/>
          </a:xfrm>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548126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382588" y="684213"/>
            <a:ext cx="6073775" cy="3417887"/>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566481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382588" y="684213"/>
            <a:ext cx="6073775" cy="3417887"/>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570746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382588" y="684213"/>
            <a:ext cx="6073775" cy="3417887"/>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150650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382588" y="684213"/>
            <a:ext cx="6073775" cy="3417887"/>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110605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382588" y="684213"/>
            <a:ext cx="6073775" cy="3417887"/>
          </a:xfrm>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2186419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2588" y="684213"/>
            <a:ext cx="6073775" cy="3417887"/>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2816301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82588" y="684213"/>
            <a:ext cx="6073775" cy="3417887"/>
          </a:xfrm>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1980738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82588" y="684213"/>
            <a:ext cx="6073775" cy="3417887"/>
          </a:xfrm>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136157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Shape 302"/>
          <p:cNvSpPr txBox="1">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eaLnBrk="1" hangingPunct="1">
              <a:lnSpc>
                <a:spcPct val="100000"/>
              </a:lnSpc>
              <a:spcBef>
                <a:spcPct val="0"/>
              </a:spcBef>
            </a:pPr>
            <a:r>
              <a:rPr lang="en-US" altLang="en-US" smtClean="0">
                <a:latin typeface="Arial" panose="020B0604020202020204" pitchFamily="34" charset="0"/>
              </a:rPr>
              <a:t>Not for book ppt</a:t>
            </a:r>
          </a:p>
          <a:p>
            <a:pPr>
              <a:spcBef>
                <a:spcPct val="0"/>
              </a:spcBef>
            </a:pPr>
            <a:endParaRPr lang="en-US" altLang="en-US" smtClean="0">
              <a:latin typeface="Arial" panose="020B0604020202020204" pitchFamily="34" charset="0"/>
            </a:endParaRPr>
          </a:p>
        </p:txBody>
      </p:sp>
      <p:sp>
        <p:nvSpPr>
          <p:cNvPr id="11267" name="Shape 303"/>
          <p:cNvSpPr>
            <a:spLocks noGrp="1" noRot="1" noChangeAspect="1" noTextEdit="1"/>
          </p:cNvSpPr>
          <p:nvPr>
            <p:ph type="sldImg" idx="2"/>
          </p:nvPr>
        </p:nvSpPr>
        <p:spPr>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024218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382588" y="684213"/>
            <a:ext cx="6073775" cy="3417887"/>
          </a:xfrm>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4175221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382588" y="684213"/>
            <a:ext cx="6073775" cy="3417887"/>
          </a:xfrm>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4158230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382588" y="684213"/>
            <a:ext cx="6073775" cy="3417887"/>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2653133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382588" y="684213"/>
            <a:ext cx="6073775" cy="3417887"/>
          </a:xfrm>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526435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382588" y="684213"/>
            <a:ext cx="6073775" cy="3417887"/>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2490088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382588" y="684213"/>
            <a:ext cx="6073775" cy="3417887"/>
          </a:xfrm>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1665216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382588" y="684213"/>
            <a:ext cx="6073775" cy="3417887"/>
          </a:xfrm>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57393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382588" y="684213"/>
            <a:ext cx="6073775" cy="3417887"/>
          </a:xfrm>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1464175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382588" y="684213"/>
            <a:ext cx="6073775" cy="3417887"/>
          </a:xfrm>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4148453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382588" y="684213"/>
            <a:ext cx="6073775" cy="3417887"/>
          </a:xfrm>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80798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382588" y="684213"/>
            <a:ext cx="6073775" cy="3417887"/>
          </a:xfrm>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35103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382588" y="684213"/>
            <a:ext cx="6073775" cy="3417887"/>
          </a:xfrm>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1121074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382588" y="684213"/>
            <a:ext cx="6073775" cy="3417887"/>
          </a:xfrm>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646889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382588" y="684213"/>
            <a:ext cx="6073775" cy="3417887"/>
          </a:xfrm>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2071089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382588" y="684213"/>
            <a:ext cx="6073775" cy="3417887"/>
          </a:xfrm>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764665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382588" y="684213"/>
            <a:ext cx="6073775" cy="3417887"/>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420026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382588" y="684213"/>
            <a:ext cx="6073775" cy="3417887"/>
          </a:xfrm>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550458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382588" y="684213"/>
            <a:ext cx="6073775" cy="3417887"/>
          </a:xfrm>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903856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382588" y="684213"/>
            <a:ext cx="6073775" cy="3417887"/>
          </a:xfrm>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507795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382588" y="684213"/>
            <a:ext cx="6073775" cy="3417887"/>
          </a:xfrm>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272655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382588" y="684213"/>
            <a:ext cx="6073775" cy="3417887"/>
          </a:xfrm>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71123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382588" y="684213"/>
            <a:ext cx="6073775" cy="3417887"/>
          </a:xfrm>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504310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382588" y="684213"/>
            <a:ext cx="6073775" cy="3417887"/>
          </a:xfrm>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696750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382588" y="684213"/>
            <a:ext cx="6073775" cy="3417887"/>
          </a:xfrm>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6594247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382588" y="684213"/>
            <a:ext cx="6073775" cy="3417887"/>
          </a:xfrm>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19419928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382588" y="684213"/>
            <a:ext cx="6073775" cy="3417887"/>
          </a:xfrm>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581299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382588" y="684213"/>
            <a:ext cx="6073775" cy="3417887"/>
          </a:xfrm>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2650075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382588" y="684213"/>
            <a:ext cx="6073775" cy="3417887"/>
          </a:xfrm>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15417335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382588" y="684213"/>
            <a:ext cx="6073775" cy="3417887"/>
          </a:xfrm>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15415365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382588" y="684213"/>
            <a:ext cx="6073775" cy="3417887"/>
          </a:xfrm>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29212712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382588" y="684213"/>
            <a:ext cx="6073775" cy="3417887"/>
          </a:xfrm>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21488102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382588" y="684213"/>
            <a:ext cx="6073775" cy="3417887"/>
          </a:xfrm>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817288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82588" y="684213"/>
            <a:ext cx="6073775" cy="3417887"/>
          </a:xfrm>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8914820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382588" y="684213"/>
            <a:ext cx="6073775" cy="3417887"/>
          </a:xfrm>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4584582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Shape 113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138" name="Shape 1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1710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Shape 996"/>
          <p:cNvSpPr txBox="1">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spcBef>
                <a:spcPct val="0"/>
              </a:spcBef>
            </a:pPr>
            <a:endParaRPr lang="en-US" altLang="en-US" smtClean="0">
              <a:latin typeface="Arial" panose="020B0604020202020204" pitchFamily="34" charset="0"/>
            </a:endParaRPr>
          </a:p>
        </p:txBody>
      </p:sp>
      <p:sp>
        <p:nvSpPr>
          <p:cNvPr id="112643" name="Shape 997"/>
          <p:cNvSpPr>
            <a:spLocks noGrp="1" noRot="1" noChangeAspect="1" noTextEdit="1"/>
          </p:cNvSpPr>
          <p:nvPr>
            <p:ph type="sldImg" idx="2"/>
          </p:nvPr>
        </p:nvSpPr>
        <p:spPr>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34807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382588" y="684213"/>
            <a:ext cx="6073775" cy="3417887"/>
          </a:xfrm>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1616278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382588" y="684213"/>
            <a:ext cx="6073775" cy="3417887"/>
          </a:xfrm>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2531461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382588" y="684213"/>
            <a:ext cx="6073775" cy="34178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656059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382588" y="684213"/>
            <a:ext cx="6073775" cy="3417887"/>
          </a:xfrm>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725875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Rectangle 2">
            <a:extLst/>
          </p:cNvPr>
          <p:cNvSpPr/>
          <p:nvPr/>
        </p:nvSpPr>
        <p:spPr>
          <a:xfrm>
            <a:off x="382588" y="1401763"/>
            <a:ext cx="8351837" cy="155733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endParaRPr lang="fr-FR" sz="1050" kern="0" dirty="0">
              <a:sym typeface="Arial"/>
            </a:endParaRPr>
          </a:p>
        </p:txBody>
      </p:sp>
      <p:sp>
        <p:nvSpPr>
          <p:cNvPr id="2" name="Title 1"/>
          <p:cNvSpPr>
            <a:spLocks noGrp="1"/>
          </p:cNvSpPr>
          <p:nvPr>
            <p:ph type="ctrTitle"/>
          </p:nvPr>
        </p:nvSpPr>
        <p:spPr>
          <a:xfrm>
            <a:off x="517045" y="1465490"/>
            <a:ext cx="8245162" cy="1493019"/>
          </a:xfrm>
          <a:effectLst/>
        </p:spPr>
        <p:txBody>
          <a:bodyPr/>
          <a:lstStyle>
            <a:lvl1pPr algn="l">
              <a:defRPr sz="4000">
                <a:solidFill>
                  <a:schemeClr val="bg1"/>
                </a:solidFill>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7782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3" name="Straight Connector 2">
            <a:extLst/>
          </p:cNvPr>
          <p:cNvCxnSpPr/>
          <p:nvPr/>
        </p:nvCxnSpPr>
        <p:spPr>
          <a:xfrm>
            <a:off x="8785225" y="399256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extLst/>
          </p:cNvPr>
          <p:cNvSpPr/>
          <p:nvPr/>
        </p:nvSpPr>
        <p:spPr>
          <a:xfrm>
            <a:off x="436563" y="3432175"/>
            <a:ext cx="8270875" cy="349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050" kern="0">
              <a:sym typeface="Arial"/>
            </a:endParaRPr>
          </a:p>
        </p:txBody>
      </p:sp>
      <p:sp>
        <p:nvSpPr>
          <p:cNvPr id="2" name="Title 1"/>
          <p:cNvSpPr>
            <a:spLocks noGrp="1"/>
          </p:cNvSpPr>
          <p:nvPr>
            <p:ph type="title"/>
          </p:nvPr>
        </p:nvSpPr>
        <p:spPr>
          <a:xfrm>
            <a:off x="435895" y="2282933"/>
            <a:ext cx="8272211" cy="1123130"/>
          </a:xfrm>
        </p:spPr>
        <p:txBody>
          <a:bodyPr/>
          <a:lstStyle>
            <a:lvl1pPr algn="l">
              <a:defRPr sz="3600" b="0" cap="none">
                <a:solidFill>
                  <a:schemeClr val="accent1"/>
                </a:solidFill>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36286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cxnSp>
        <p:nvCxnSpPr>
          <p:cNvPr id="4" name="Straight Connector 3">
            <a:extLst/>
          </p:cNvPr>
          <p:cNvCxnSpPr>
            <a:cxnSpLocks/>
          </p:cNvCxnSpPr>
          <p:nvPr userDrawn="1"/>
        </p:nvCxnSpPr>
        <p:spPr>
          <a:xfrm>
            <a:off x="152400" y="527050"/>
            <a:ext cx="8839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Title 1">
            <a:extLst/>
          </p:cNvPr>
          <p:cNvSpPr>
            <a:spLocks noGrp="1"/>
          </p:cNvSpPr>
          <p:nvPr>
            <p:ph type="title"/>
          </p:nvPr>
        </p:nvSpPr>
        <p:spPr>
          <a:xfrm>
            <a:off x="122239" y="30957"/>
            <a:ext cx="8270875" cy="538163"/>
          </a:xfrm>
        </p:spPr>
        <p:txBody>
          <a:bodyPr/>
          <a:lstStyle>
            <a:lvl1pPr>
              <a:defRPr sz="2800" cap="none">
                <a:solidFill>
                  <a:schemeClr val="tx1"/>
                </a:solidFill>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82368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84"/>
        <p:cNvGrpSpPr/>
        <p:nvPr/>
      </p:nvGrpSpPr>
      <p:grpSpPr>
        <a:xfrm>
          <a:off x="0" y="0"/>
          <a:ext cx="0" cy="0"/>
          <a:chOff x="0" y="0"/>
          <a:chExt cx="0" cy="0"/>
        </a:xfrm>
      </p:grpSpPr>
      <p:sp>
        <p:nvSpPr>
          <p:cNvPr id="4" name="Title 1">
            <a:extLst/>
          </p:cNvPr>
          <p:cNvSpPr txBox="1">
            <a:spLocks/>
          </p:cNvSpPr>
          <p:nvPr userDrawn="1"/>
        </p:nvSpPr>
        <p:spPr>
          <a:xfrm>
            <a:off x="17463" y="101600"/>
            <a:ext cx="8424862" cy="425450"/>
          </a:xfrm>
          <a:prstGeom prst="rect">
            <a:avLst/>
          </a:prstGeom>
        </p:spPr>
        <p:txBody>
          <a:bodyPr anchor="b">
            <a:normAutofit/>
          </a:bodyPr>
          <a:lstStyle>
            <a:lvl1pPr algn="l" defTabSz="342900" rtl="0" eaLnBrk="1" latinLnBrk="0" hangingPunct="1">
              <a:spcBef>
                <a:spcPct val="0"/>
              </a:spcBef>
              <a:buNone/>
              <a:defRPr sz="1800" b="0" kern="1200" cap="none">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en-US" dirty="0"/>
          </a:p>
        </p:txBody>
      </p:sp>
      <p:cxnSp>
        <p:nvCxnSpPr>
          <p:cNvPr id="5" name="Straight Connector 4">
            <a:extLst/>
          </p:cNvPr>
          <p:cNvCxnSpPr>
            <a:cxnSpLocks/>
          </p:cNvCxnSpPr>
          <p:nvPr userDrawn="1"/>
        </p:nvCxnSpPr>
        <p:spPr>
          <a:xfrm>
            <a:off x="152400" y="527050"/>
            <a:ext cx="8839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5" name="Shape 85"/>
          <p:cNvSpPr txBox="1">
            <a:spLocks noGrp="1"/>
          </p:cNvSpPr>
          <p:nvPr>
            <p:ph type="ctrTitle"/>
          </p:nvPr>
        </p:nvSpPr>
        <p:spPr>
          <a:xfrm>
            <a:off x="1143000" y="841772"/>
            <a:ext cx="6858000" cy="1790700"/>
          </a:xfrm>
          <a:prstGeom prst="rect">
            <a:avLst/>
          </a:prstGeom>
          <a:noFill/>
          <a:ln>
            <a:noFill/>
          </a:ln>
        </p:spPr>
        <p:txBody>
          <a:bodyPr lIns="68575" tIns="68575" rIns="68575" bIns="68575"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dirty="0"/>
          </a:p>
        </p:txBody>
      </p:sp>
      <p:sp>
        <p:nvSpPr>
          <p:cNvPr id="86" name="Shape 86"/>
          <p:cNvSpPr txBox="1">
            <a:spLocks noGrp="1"/>
          </p:cNvSpPr>
          <p:nvPr>
            <p:ph type="subTitle" idx="1"/>
          </p:nvPr>
        </p:nvSpPr>
        <p:spPr>
          <a:xfrm>
            <a:off x="1143000" y="2701528"/>
            <a:ext cx="6858000" cy="1241821"/>
          </a:xfrm>
          <a:prstGeom prst="rect">
            <a:avLst/>
          </a:prstGeom>
          <a:noFill/>
          <a:ln>
            <a:noFill/>
          </a:ln>
        </p:spPr>
        <p:txBody>
          <a:bodyPr lIns="68575" tIns="68575" rIns="68575" bIns="68575" anchor="t"/>
          <a:lstStyle>
            <a:lvl1pPr marL="0" marR="0" lvl="0" indent="0" algn="ctr" rtl="0">
              <a:lnSpc>
                <a:spcPct val="90000"/>
              </a:lnSpc>
              <a:spcBef>
                <a:spcPts val="80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400"/>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276842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p:cNvPr>
          <p:cNvSpPr>
            <a:spLocks noGrp="1"/>
          </p:cNvSpPr>
          <p:nvPr>
            <p:ph type="title"/>
          </p:nvPr>
        </p:nvSpPr>
        <p:spPr>
          <a:xfrm>
            <a:off x="436563" y="528638"/>
            <a:ext cx="8270875" cy="89217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noChangeArrowheads="1"/>
          </p:cNvSpPr>
          <p:nvPr>
            <p:ph type="body" idx="1"/>
          </p:nvPr>
        </p:nvSpPr>
        <p:spPr bwMode="auto">
          <a:xfrm>
            <a:off x="436563" y="1752600"/>
            <a:ext cx="827087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pic>
        <p:nvPicPr>
          <p:cNvPr id="102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5963" y="155575"/>
            <a:ext cx="60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p:cNvPr>
          <p:cNvSpPr txBox="1">
            <a:spLocks noChangeArrowheads="1"/>
          </p:cNvSpPr>
          <p:nvPr userDrawn="1"/>
        </p:nvSpPr>
        <p:spPr bwMode="auto">
          <a:xfrm>
            <a:off x="8001000" y="4784725"/>
            <a:ext cx="94615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defRPr/>
            </a:pPr>
            <a:fld id="{37E2B72E-B214-4DE2-9F03-396884CB6528}" type="slidenum">
              <a:rPr lang="fr-FR" altLang="fr-FR" sz="1100" smtClean="0">
                <a:solidFill>
                  <a:schemeClr val="accent1"/>
                </a:solidFill>
                <a:latin typeface="Calibri" panose="020F0502020204030204" pitchFamily="34" charset="0"/>
                <a:cs typeface="Calibri Light" panose="020F0302020204030204" pitchFamily="34" charset="0"/>
              </a:rPr>
              <a:pPr algn="r" eaLnBrk="1" hangingPunct="1">
                <a:defRPr/>
              </a:pPr>
              <a:t>‹#›</a:t>
            </a:fld>
            <a:endParaRPr lang="fr-FR" altLang="fr-FR" sz="1100" dirty="0">
              <a:solidFill>
                <a:schemeClr val="accent1"/>
              </a:solidFill>
              <a:latin typeface="Calibri" panose="020F0502020204030204" pitchFamily="34" charset="0"/>
              <a:cs typeface="Calibri Light" panose="020F0302020204030204" pitchFamily="34" charset="0"/>
            </a:endParaRPr>
          </a:p>
        </p:txBody>
      </p:sp>
      <p:sp>
        <p:nvSpPr>
          <p:cNvPr id="1030" name="Footer Placeholder 4">
            <a:extLst/>
          </p:cNvPr>
          <p:cNvSpPr txBox="1">
            <a:spLocks noChangeArrowheads="1"/>
          </p:cNvSpPr>
          <p:nvPr userDrawn="1"/>
        </p:nvSpPr>
        <p:spPr bwMode="auto">
          <a:xfrm>
            <a:off x="2235200" y="4784725"/>
            <a:ext cx="4670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fr-FR" altLang="fr-FR" sz="1100">
                <a:solidFill>
                  <a:schemeClr val="accent1"/>
                </a:solidFill>
                <a:latin typeface="Calibri" panose="020F0502020204030204" pitchFamily="34" charset="0"/>
                <a:cs typeface="Open Sans" panose="020B0604020202020204" charset="0"/>
                <a:sym typeface="Open Sans" panose="020B0604020202020204" charset="0"/>
              </a:rPr>
              <a:t>Understanding Statistics &amp; Experimental Design</a:t>
            </a:r>
            <a:endParaRPr lang="fr-FR" altLang="fr-FR" sz="1100">
              <a:solidFill>
                <a:schemeClr val="accent1"/>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Lst>
  <p:txStyles>
    <p:titleStyle>
      <a:lvl1pPr algn="l" defTabSz="342900" rtl="0" eaLnBrk="0" fontAlgn="base" hangingPunct="0">
        <a:spcBef>
          <a:spcPct val="0"/>
        </a:spcBef>
        <a:spcAft>
          <a:spcPct val="0"/>
        </a:spcAft>
        <a:defRPr sz="2100" kern="1200" cap="all">
          <a:solidFill>
            <a:schemeClr val="bg1"/>
          </a:solidFill>
          <a:latin typeface="+mj-lt"/>
          <a:ea typeface="+mj-ea"/>
          <a:cs typeface="+mj-cs"/>
        </a:defRPr>
      </a:lvl1pPr>
      <a:lvl2pPr algn="l" defTabSz="342900" rtl="0" eaLnBrk="0" fontAlgn="base" hangingPunct="0">
        <a:spcBef>
          <a:spcPct val="0"/>
        </a:spcBef>
        <a:spcAft>
          <a:spcPct val="0"/>
        </a:spcAft>
        <a:defRPr sz="2100">
          <a:solidFill>
            <a:schemeClr val="bg1"/>
          </a:solidFill>
          <a:latin typeface="Gill Sans MT" panose="020B0502020104020203" pitchFamily="34" charset="0"/>
        </a:defRPr>
      </a:lvl2pPr>
      <a:lvl3pPr algn="l" defTabSz="342900" rtl="0" eaLnBrk="0" fontAlgn="base" hangingPunct="0">
        <a:spcBef>
          <a:spcPct val="0"/>
        </a:spcBef>
        <a:spcAft>
          <a:spcPct val="0"/>
        </a:spcAft>
        <a:defRPr sz="2100">
          <a:solidFill>
            <a:schemeClr val="bg1"/>
          </a:solidFill>
          <a:latin typeface="Gill Sans MT" panose="020B0502020104020203" pitchFamily="34" charset="0"/>
        </a:defRPr>
      </a:lvl3pPr>
      <a:lvl4pPr algn="l" defTabSz="342900" rtl="0" eaLnBrk="0" fontAlgn="base" hangingPunct="0">
        <a:spcBef>
          <a:spcPct val="0"/>
        </a:spcBef>
        <a:spcAft>
          <a:spcPct val="0"/>
        </a:spcAft>
        <a:defRPr sz="2100">
          <a:solidFill>
            <a:schemeClr val="bg1"/>
          </a:solidFill>
          <a:latin typeface="Gill Sans MT" panose="020B0502020104020203" pitchFamily="34" charset="0"/>
        </a:defRPr>
      </a:lvl4pPr>
      <a:lvl5pPr algn="l" defTabSz="342900" rtl="0" eaLnBrk="0" fontAlgn="base" hangingPunct="0">
        <a:spcBef>
          <a:spcPct val="0"/>
        </a:spcBef>
        <a:spcAft>
          <a:spcPct val="0"/>
        </a:spcAft>
        <a:defRPr sz="21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300" kern="1200">
          <a:solidFill>
            <a:schemeClr val="tx2"/>
          </a:solidFill>
          <a:latin typeface="+mn-lt"/>
          <a:ea typeface="+mn-ea"/>
          <a:cs typeface="+mn-cs"/>
        </a:defRPr>
      </a:lvl1pPr>
      <a:lvl2pPr marL="471488" indent="-228600"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4688" indent="-201613"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000" kern="1200">
          <a:solidFill>
            <a:schemeClr val="tx2"/>
          </a:solidFill>
          <a:latin typeface="+mn-lt"/>
          <a:ea typeface="+mn-ea"/>
          <a:cs typeface="+mn-cs"/>
        </a:defRPr>
      </a:lvl3pPr>
      <a:lvl4pPr marL="930275" indent="-174625"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0150" indent="-174625"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5.png"/><Relationship Id="rId5" Type="http://schemas.openxmlformats.org/officeDocument/2006/relationships/oleObject" Target="../embeddings/oleObject3.bin"/><Relationship Id="rId6"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4.png"/><Relationship Id="rId5" Type="http://schemas.openxmlformats.org/officeDocument/2006/relationships/oleObject" Target="../embeddings/oleObject4.bin"/><Relationship Id="rId6" Type="http://schemas.openxmlformats.org/officeDocument/2006/relationships/image" Target="../media/image6.emf"/><Relationship Id="rId7" Type="http://schemas.openxmlformats.org/officeDocument/2006/relationships/image" Target="../media/image5.png"/><Relationship Id="rId1" Type="http://schemas.openxmlformats.org/officeDocument/2006/relationships/vmlDrawing" Target="../drawings/vmlDrawing4.vml"/><Relationship Id="rId2"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5.bin"/><Relationship Id="rId5" Type="http://schemas.openxmlformats.org/officeDocument/2006/relationships/image" Target="../media/image8.emf"/><Relationship Id="rId6" Type="http://schemas.openxmlformats.org/officeDocument/2006/relationships/oleObject" Target="../embeddings/oleObject6.bin"/><Relationship Id="rId7" Type="http://schemas.openxmlformats.org/officeDocument/2006/relationships/image" Target="../media/image9.emf"/><Relationship Id="rId1" Type="http://schemas.openxmlformats.org/officeDocument/2006/relationships/vmlDrawing" Target="../drawings/vmlDrawing5.vml"/><Relationship Id="rId2"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7.bin"/><Relationship Id="rId5" Type="http://schemas.openxmlformats.org/officeDocument/2006/relationships/image" Target="../media/image10.emf"/><Relationship Id="rId1" Type="http://schemas.openxmlformats.org/officeDocument/2006/relationships/vmlDrawing" Target="../drawings/vmlDrawing6.vml"/><Relationship Id="rId2"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 TargetMode="External"/><Relationship Id="rId5" Type="http://schemas.openxmlformats.org/officeDocument/2006/relationships/image" Target="../media/image12.png"/><Relationship Id="rId1" Type="http://schemas.openxmlformats.org/officeDocument/2006/relationships/vmlDrawing" Target="../drawings/vmlDrawing7.vml"/><Relationship Id="rId2"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 TargetMode="External"/><Relationship Id="rId5" Type="http://schemas.openxmlformats.org/officeDocument/2006/relationships/image" Target="../media/image14.png"/><Relationship Id="rId1" Type="http://schemas.openxmlformats.org/officeDocument/2006/relationships/vmlDrawing" Target="../drawings/vmlDrawing8.vml"/><Relationship Id="rId2"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1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3.png"/><Relationship Id="rId5" Type="http://schemas.openxmlformats.org/officeDocument/2006/relationships/oleObject" Target="../embeddings/oleObject1.bin"/><Relationship Id="rId6"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3.png"/><Relationship Id="rId5" Type="http://schemas.openxmlformats.org/officeDocument/2006/relationships/oleObject" Target="../embeddings/oleObject2.bin"/><Relationship Id="rId6"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ctrTitle"/>
          </p:nvPr>
        </p:nvSpPr>
        <p:spPr bwMode="auto">
          <a:xfrm>
            <a:off x="517525" y="1465263"/>
            <a:ext cx="8245475" cy="1493837"/>
          </a:xfrm>
        </p:spPr>
        <p:txBody>
          <a:bodyPr wrap="square" numCol="1" anchorCtr="0" compatLnSpc="1">
            <a:prstTxWarp prst="textNoShape">
              <a:avLst/>
            </a:prstTxWarp>
          </a:bodyPr>
          <a:lstStyle/>
          <a:p>
            <a:pPr algn="ctr"/>
            <a:r>
              <a:rPr lang="en-US" altLang="fr-FR" cap="none" smtClean="0"/>
              <a:t>UNDERSTANDING STATISTICS &amp; EXPERIMENTAL DESIGN</a:t>
            </a:r>
            <a:endParaRPr lang="fr-FR" altLang="fr-FR" cap="none"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descr="HypothesisTesting2.png"/>
          <p:cNvPicPr>
            <a:picLocks noChangeAspect="1"/>
          </p:cNvPicPr>
          <p:nvPr/>
        </p:nvPicPr>
        <p:blipFill>
          <a:blip r:embed="rId3">
            <a:extLst>
              <a:ext uri="{28A0092B-C50C-407E-A947-70E740481C1C}">
                <a14:useLocalDpi xmlns:a14="http://schemas.microsoft.com/office/drawing/2010/main" val="0"/>
              </a:ext>
            </a:extLst>
          </a:blip>
          <a:srcRect b="7088"/>
          <a:stretch>
            <a:fillRect/>
          </a:stretch>
        </p:blipFill>
        <p:spPr bwMode="auto">
          <a:xfrm>
            <a:off x="3276600" y="2224088"/>
            <a:ext cx="5297488"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Power</a:t>
            </a:r>
          </a:p>
        </p:txBody>
      </p:sp>
      <p:sp>
        <p:nvSpPr>
          <p:cNvPr id="2" name="Rectangle 3">
            <a:extLst/>
          </p:cNvPr>
          <p:cNvSpPr>
            <a:spLocks noGrp="1" noChangeArrowheads="1"/>
          </p:cNvSpPr>
          <p:nvPr>
            <p:ph idx="4294967295"/>
          </p:nvPr>
        </p:nvSpPr>
        <p:spPr>
          <a:xfrm>
            <a:off x="242888" y="666750"/>
            <a:ext cx="8901112" cy="1719263"/>
          </a:xfrm>
          <a:extLst/>
        </p:spPr>
        <p:txBody>
          <a:bodyPr rtlCol="0" anchor="t">
            <a:normAutofit fontScale="92500" lnSpcReduction="10000"/>
          </a:bodyPr>
          <a:lstStyle/>
          <a:p>
            <a:pPr marL="229500" indent="-229500" eaLnBrk="1" fontAlgn="auto" hangingPunct="1">
              <a:lnSpc>
                <a:spcPct val="115000"/>
              </a:lnSpc>
              <a:defRPr/>
            </a:pPr>
            <a:r>
              <a:rPr lang="en-US" altLang="fr-FR" sz="2200" dirty="0">
                <a:solidFill>
                  <a:schemeClr val="tx1"/>
                </a:solidFill>
                <a:latin typeface="Calibri" panose="020F0502020204030204" pitchFamily="34" charset="0"/>
                <a:ea typeface="ＭＳ Ｐゴシック" panose="020B0600070205080204" pitchFamily="34" charset="-128"/>
              </a:rPr>
              <a:t>If the alternative hypothesis is true</a:t>
            </a:r>
          </a:p>
          <a:p>
            <a:pPr marL="229500" indent="-229500" eaLnBrk="1" fontAlgn="auto" hangingPunct="1">
              <a:lnSpc>
                <a:spcPct val="115000"/>
              </a:lnSpc>
              <a:defRPr/>
            </a:pPr>
            <a:r>
              <a:rPr lang="en-US" altLang="fr-FR" sz="2200" dirty="0">
                <a:solidFill>
                  <a:schemeClr val="tx1"/>
                </a:solidFill>
                <a:latin typeface="Calibri" panose="020F0502020204030204" pitchFamily="34" charset="0"/>
                <a:ea typeface="ＭＳ Ｐゴシック" panose="020B0600070205080204" pitchFamily="34" charset="-128"/>
              </a:rPr>
              <a:t>Power is the probability you will reject H</a:t>
            </a:r>
            <a:r>
              <a:rPr lang="en-US" altLang="fr-FR" sz="2200" baseline="-25000" dirty="0">
                <a:solidFill>
                  <a:schemeClr val="tx1"/>
                </a:solidFill>
                <a:latin typeface="Calibri" panose="020F0502020204030204" pitchFamily="34" charset="0"/>
                <a:ea typeface="ＭＳ Ｐゴシック" panose="020B0600070205080204" pitchFamily="34" charset="-128"/>
              </a:rPr>
              <a:t>0</a:t>
            </a:r>
          </a:p>
          <a:p>
            <a:pPr marL="229500" indent="-229500" eaLnBrk="1" fontAlgn="auto" hangingPunct="1">
              <a:lnSpc>
                <a:spcPct val="115000"/>
              </a:lnSpc>
              <a:defRPr/>
            </a:pPr>
            <a:r>
              <a:rPr lang="en-US" altLang="fr-FR" sz="2200" dirty="0">
                <a:solidFill>
                  <a:schemeClr val="tx1"/>
                </a:solidFill>
                <a:latin typeface="Calibri" panose="020F0502020204030204" pitchFamily="34" charset="0"/>
                <a:ea typeface="ＭＳ Ｐゴシック" panose="020B0600070205080204" pitchFamily="34" charset="-128"/>
              </a:rPr>
              <a:t>If you repeated the experiment many times, you would expect to reject H</a:t>
            </a:r>
            <a:r>
              <a:rPr lang="en-US" altLang="fr-FR" sz="2200" baseline="-25000" dirty="0">
                <a:solidFill>
                  <a:schemeClr val="tx1"/>
                </a:solidFill>
                <a:latin typeface="Calibri" panose="020F0502020204030204" pitchFamily="34" charset="0"/>
                <a:ea typeface="ＭＳ Ｐゴシック" panose="020B0600070205080204" pitchFamily="34" charset="-128"/>
              </a:rPr>
              <a:t>0</a:t>
            </a:r>
            <a:r>
              <a:rPr lang="en-US" altLang="fr-FR" sz="2200" dirty="0">
                <a:solidFill>
                  <a:schemeClr val="tx1"/>
                </a:solidFill>
                <a:latin typeface="Calibri" panose="020F0502020204030204" pitchFamily="34" charset="0"/>
                <a:ea typeface="ＭＳ Ｐゴシック" panose="020B0600070205080204" pitchFamily="34" charset="-128"/>
              </a:rPr>
              <a:t> with a proportion that reflects the power</a:t>
            </a:r>
          </a:p>
          <a:p>
            <a:pPr marL="229500" indent="-229500" eaLnBrk="1" fontAlgn="auto" hangingPunct="1">
              <a:lnSpc>
                <a:spcPct val="115000"/>
              </a:lnSpc>
              <a:defRPr/>
            </a:pPr>
            <a:endParaRPr lang="en-US" altLang="fr-FR" sz="1800" dirty="0">
              <a:ea typeface="ＭＳ Ｐゴシック" panose="020B0600070205080204" pitchFamily="34" charset="-128"/>
            </a:endParaRPr>
          </a:p>
          <a:p>
            <a:pPr marL="229500" indent="-229500" eaLnBrk="1" fontAlgn="auto" hangingPunct="1">
              <a:lnSpc>
                <a:spcPct val="115000"/>
              </a:lnSpc>
              <a:defRPr/>
            </a:pPr>
            <a:endParaRPr lang="en-US" altLang="fr-FR" sz="1800" dirty="0">
              <a:ea typeface="ＭＳ Ｐゴシック" panose="020B0600070205080204" pitchFamily="34" charset="-128"/>
            </a:endParaRPr>
          </a:p>
          <a:p>
            <a:pPr marL="229500" indent="-229500" eaLnBrk="1" fontAlgn="auto" hangingPunct="1">
              <a:lnSpc>
                <a:spcPct val="115000"/>
              </a:lnSpc>
              <a:defRPr/>
            </a:pPr>
            <a:endParaRPr lang="en-US" altLang="fr-FR" sz="1800" dirty="0">
              <a:ea typeface="ＭＳ Ｐゴシック" panose="020B0600070205080204" pitchFamily="34" charset="-128"/>
            </a:endParaRPr>
          </a:p>
          <a:p>
            <a:pPr marL="229500" indent="-229500" eaLnBrk="1" fontAlgn="auto" hangingPunct="1">
              <a:lnSpc>
                <a:spcPct val="115000"/>
              </a:lnSpc>
              <a:defRPr/>
            </a:pPr>
            <a:endParaRPr lang="en-US" altLang="fr-FR" sz="1800" dirty="0">
              <a:ea typeface="ＭＳ Ｐゴシック" panose="020B0600070205080204" pitchFamily="34" charset="-128"/>
            </a:endParaRPr>
          </a:p>
          <a:p>
            <a:pPr marL="472500" lvl="1" indent="-229500" eaLnBrk="1" fontAlgn="auto" hangingPunct="1">
              <a:lnSpc>
                <a:spcPct val="110000"/>
              </a:lnSpc>
              <a:defRPr/>
            </a:pPr>
            <a:endParaRPr lang="en-US" altLang="fr-FR" sz="1600" dirty="0">
              <a:ea typeface="ＭＳ Ｐゴシック" panose="020B0600070205080204" pitchFamily="34" charset="-128"/>
            </a:endParaRPr>
          </a:p>
        </p:txBody>
      </p:sp>
      <p:cxnSp>
        <p:nvCxnSpPr>
          <p:cNvPr id="25605" name="Straight Connector 6"/>
          <p:cNvCxnSpPr>
            <a:cxnSpLocks noChangeShapeType="1"/>
          </p:cNvCxnSpPr>
          <p:nvPr/>
        </p:nvCxnSpPr>
        <p:spPr bwMode="auto">
          <a:xfrm rot="5400000">
            <a:off x="5372100" y="3751263"/>
            <a:ext cx="2144713" cy="14287"/>
          </a:xfrm>
          <a:prstGeom prst="line">
            <a:avLst/>
          </a:prstGeom>
          <a:noFill/>
          <a:ln w="38100">
            <a:solidFill>
              <a:srgbClr val="FC0128"/>
            </a:solidFill>
            <a:round/>
            <a:headEnd/>
            <a:tailEnd/>
          </a:ln>
          <a:extLst>
            <a:ext uri="{909E8E84-426E-40dd-AFC4-6F175D3DCCD1}">
              <a14:hiddenFill xmlns:a14="http://schemas.microsoft.com/office/drawing/2010/main">
                <a:noFill/>
              </a14:hiddenFill>
            </a:ext>
          </a:extLst>
        </p:spPr>
      </p:cxnSp>
      <p:cxnSp>
        <p:nvCxnSpPr>
          <p:cNvPr id="25606" name="Straight Connector 7"/>
          <p:cNvCxnSpPr>
            <a:cxnSpLocks noChangeShapeType="1"/>
          </p:cNvCxnSpPr>
          <p:nvPr/>
        </p:nvCxnSpPr>
        <p:spPr bwMode="auto">
          <a:xfrm rot="5400000">
            <a:off x="4270376" y="4438650"/>
            <a:ext cx="781050" cy="3175"/>
          </a:xfrm>
          <a:prstGeom prst="line">
            <a:avLst/>
          </a:prstGeom>
          <a:noFill/>
          <a:ln w="38100">
            <a:solidFill>
              <a:srgbClr val="FC0128"/>
            </a:solidFill>
            <a:round/>
            <a:headEnd/>
            <a:tailEnd/>
          </a:ln>
          <a:extLst>
            <a:ext uri="{909E8E84-426E-40dd-AFC4-6F175D3DCCD1}">
              <a14:hiddenFill xmlns:a14="http://schemas.microsoft.com/office/drawing/2010/main">
                <a:noFill/>
              </a14:hiddenFill>
            </a:ext>
          </a:extLst>
        </p:spPr>
      </p:cxnSp>
      <p:sp>
        <p:nvSpPr>
          <p:cNvPr id="25607" name="Freeform 11"/>
          <p:cNvSpPr>
            <a:spLocks noChangeArrowheads="1"/>
          </p:cNvSpPr>
          <p:nvPr/>
        </p:nvSpPr>
        <p:spPr bwMode="auto">
          <a:xfrm>
            <a:off x="6492875" y="2479675"/>
            <a:ext cx="1093788" cy="2020888"/>
          </a:xfrm>
          <a:custGeom>
            <a:avLst/>
            <a:gdLst>
              <a:gd name="T0" fmla="*/ 225432 w 1093786"/>
              <a:gd name="T1" fmla="*/ 13882 h 2695802"/>
              <a:gd name="T2" fmla="*/ 288957 w 1093786"/>
              <a:gd name="T3" fmla="*/ 22276 h 2695802"/>
              <a:gd name="T4" fmla="*/ 415957 w 1093786"/>
              <a:gd name="T5" fmla="*/ 29471 h 2695802"/>
              <a:gd name="T6" fmla="*/ 263532 w 1093786"/>
              <a:gd name="T7" fmla="*/ 35466 h 2695802"/>
              <a:gd name="T8" fmla="*/ 161932 w 1093786"/>
              <a:gd name="T9" fmla="*/ 28272 h 2695802"/>
              <a:gd name="T10" fmla="*/ 288957 w 1093786"/>
              <a:gd name="T11" fmla="*/ 43461 h 2695802"/>
              <a:gd name="T12" fmla="*/ 225432 w 1093786"/>
              <a:gd name="T13" fmla="*/ 35466 h 2695802"/>
              <a:gd name="T14" fmla="*/ 288957 w 1093786"/>
              <a:gd name="T15" fmla="*/ 47458 h 2695802"/>
              <a:gd name="T16" fmla="*/ 276257 w 1093786"/>
              <a:gd name="T17" fmla="*/ 49857 h 2695802"/>
              <a:gd name="T18" fmla="*/ 314357 w 1093786"/>
              <a:gd name="T19" fmla="*/ 53054 h 2695802"/>
              <a:gd name="T20" fmla="*/ 238132 w 1093786"/>
              <a:gd name="T21" fmla="*/ 59450 h 2695802"/>
              <a:gd name="T22" fmla="*/ 200032 w 1093786"/>
              <a:gd name="T23" fmla="*/ 69442 h 2695802"/>
              <a:gd name="T24" fmla="*/ 212732 w 1093786"/>
              <a:gd name="T25" fmla="*/ 81434 h 2695802"/>
              <a:gd name="T26" fmla="*/ 85732 w 1093786"/>
              <a:gd name="T27" fmla="*/ 84631 h 2695802"/>
              <a:gd name="T28" fmla="*/ 60332 w 1093786"/>
              <a:gd name="T29" fmla="*/ 78236 h 2695802"/>
              <a:gd name="T30" fmla="*/ 123832 w 1093786"/>
              <a:gd name="T31" fmla="*/ 69043 h 2695802"/>
              <a:gd name="T32" fmla="*/ 187332 w 1093786"/>
              <a:gd name="T33" fmla="*/ 47858 h 2695802"/>
              <a:gd name="T34" fmla="*/ 238132 w 1093786"/>
              <a:gd name="T35" fmla="*/ 37865 h 2695802"/>
              <a:gd name="T36" fmla="*/ 466757 w 1093786"/>
              <a:gd name="T37" fmla="*/ 46259 h 2695802"/>
              <a:gd name="T38" fmla="*/ 441357 w 1093786"/>
              <a:gd name="T39" fmla="*/ 45859 h 2695802"/>
              <a:gd name="T40" fmla="*/ 504857 w 1093786"/>
              <a:gd name="T41" fmla="*/ 51455 h 2695802"/>
              <a:gd name="T42" fmla="*/ 568357 w 1093786"/>
              <a:gd name="T43" fmla="*/ 67044 h 2695802"/>
              <a:gd name="T44" fmla="*/ 593757 w 1093786"/>
              <a:gd name="T45" fmla="*/ 69043 h 2695802"/>
              <a:gd name="T46" fmla="*/ 301657 w 1093786"/>
              <a:gd name="T47" fmla="*/ 71041 h 2695802"/>
              <a:gd name="T48" fmla="*/ 669957 w 1093786"/>
              <a:gd name="T49" fmla="*/ 78636 h 2695802"/>
              <a:gd name="T50" fmla="*/ 873182 w 1093786"/>
              <a:gd name="T51" fmla="*/ 79435 h 2695802"/>
              <a:gd name="T52" fmla="*/ 949382 w 1093786"/>
              <a:gd name="T53" fmla="*/ 83033 h 2695802"/>
              <a:gd name="T54" fmla="*/ 1025582 w 1093786"/>
              <a:gd name="T55" fmla="*/ 84232 h 2695802"/>
              <a:gd name="T56" fmla="*/ 885882 w 1093786"/>
              <a:gd name="T57" fmla="*/ 81034 h 2695802"/>
              <a:gd name="T58" fmla="*/ 809657 w 1093786"/>
              <a:gd name="T59" fmla="*/ 72640 h 2695802"/>
              <a:gd name="T60" fmla="*/ 733457 w 1093786"/>
              <a:gd name="T61" fmla="*/ 60649 h 2695802"/>
              <a:gd name="T62" fmla="*/ 606457 w 1093786"/>
              <a:gd name="T63" fmla="*/ 50656 h 2695802"/>
              <a:gd name="T64" fmla="*/ 479457 w 1093786"/>
              <a:gd name="T65" fmla="*/ 38266 h 2695802"/>
              <a:gd name="T66" fmla="*/ 352457 w 1093786"/>
              <a:gd name="T67" fmla="*/ 25474 h 2695802"/>
              <a:gd name="T68" fmla="*/ 174632 w 1093786"/>
              <a:gd name="T69" fmla="*/ 12283 h 2695802"/>
              <a:gd name="T70" fmla="*/ 263532 w 1093786"/>
              <a:gd name="T71" fmla="*/ 40663 h 2695802"/>
              <a:gd name="T72" fmla="*/ 390557 w 1093786"/>
              <a:gd name="T73" fmla="*/ 48257 h 2695802"/>
              <a:gd name="T74" fmla="*/ 581057 w 1093786"/>
              <a:gd name="T75" fmla="*/ 60250 h 2695802"/>
              <a:gd name="T76" fmla="*/ 657257 w 1093786"/>
              <a:gd name="T77" fmla="*/ 66645 h 2695802"/>
              <a:gd name="T78" fmla="*/ 657257 w 1093786"/>
              <a:gd name="T79" fmla="*/ 78636 h 2695802"/>
              <a:gd name="T80" fmla="*/ 225432 w 1093786"/>
              <a:gd name="T81" fmla="*/ 76238 h 2695802"/>
              <a:gd name="T82" fmla="*/ 619157 w 1093786"/>
              <a:gd name="T83" fmla="*/ 73439 h 2695802"/>
              <a:gd name="T84" fmla="*/ 492157 w 1093786"/>
              <a:gd name="T85" fmla="*/ 81434 h 2695802"/>
              <a:gd name="T86" fmla="*/ 606457 w 1093786"/>
              <a:gd name="T87" fmla="*/ 82234 h 2695802"/>
              <a:gd name="T88" fmla="*/ 314357 w 1093786"/>
              <a:gd name="T89" fmla="*/ 77038 h 2695802"/>
              <a:gd name="T90" fmla="*/ 225432 w 1093786"/>
              <a:gd name="T91" fmla="*/ 73439 h 2695802"/>
              <a:gd name="T92" fmla="*/ 327057 w 1093786"/>
              <a:gd name="T93" fmla="*/ 70642 h 2695802"/>
              <a:gd name="T94" fmla="*/ 174632 w 1093786"/>
              <a:gd name="T95" fmla="*/ 57051 h 2695802"/>
              <a:gd name="T96" fmla="*/ 136532 w 1093786"/>
              <a:gd name="T97" fmla="*/ 54653 h 2695802"/>
              <a:gd name="T98" fmla="*/ 47632 w 1093786"/>
              <a:gd name="T99" fmla="*/ 43062 h 2695802"/>
              <a:gd name="T100" fmla="*/ 149232 w 1093786"/>
              <a:gd name="T101" fmla="*/ 31870 h 2695802"/>
              <a:gd name="T102" fmla="*/ 98432 w 1093786"/>
              <a:gd name="T103" fmla="*/ 18279 h 2695802"/>
              <a:gd name="T104" fmla="*/ 149232 w 1093786"/>
              <a:gd name="T105" fmla="*/ 7886 h 2695802"/>
              <a:gd name="T106" fmla="*/ 98432 w 1093786"/>
              <a:gd name="T107" fmla="*/ 3490 h 2695802"/>
              <a:gd name="T108" fmla="*/ 85732 w 1093786"/>
              <a:gd name="T109" fmla="*/ 692 h 2695802"/>
              <a:gd name="T110" fmla="*/ 174632 w 1093786"/>
              <a:gd name="T111" fmla="*/ 2291 h 2695802"/>
              <a:gd name="T112" fmla="*/ 276257 w 1093786"/>
              <a:gd name="T113" fmla="*/ 5089 h 26958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3786"/>
              <a:gd name="T172" fmla="*/ 0 h 2695802"/>
              <a:gd name="T173" fmla="*/ 1093786 w 1093786"/>
              <a:gd name="T174" fmla="*/ 2695802 h 26958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3786" h="2695802">
                <a:moveTo>
                  <a:pt x="111132" y="250576"/>
                </a:moveTo>
                <a:cubicBezTo>
                  <a:pt x="191239" y="258587"/>
                  <a:pt x="236805" y="230104"/>
                  <a:pt x="263532" y="301376"/>
                </a:cubicBezTo>
                <a:cubicBezTo>
                  <a:pt x="271111" y="321587"/>
                  <a:pt x="271999" y="343709"/>
                  <a:pt x="276232" y="364876"/>
                </a:cubicBezTo>
                <a:cubicBezTo>
                  <a:pt x="250412" y="493978"/>
                  <a:pt x="290519" y="389007"/>
                  <a:pt x="225432" y="441076"/>
                </a:cubicBezTo>
                <a:cubicBezTo>
                  <a:pt x="143368" y="506728"/>
                  <a:pt x="257697" y="459954"/>
                  <a:pt x="161932" y="491876"/>
                </a:cubicBezTo>
                <a:cubicBezTo>
                  <a:pt x="97235" y="470310"/>
                  <a:pt x="39850" y="438212"/>
                  <a:pt x="136532" y="631576"/>
                </a:cubicBezTo>
                <a:cubicBezTo>
                  <a:pt x="148506" y="655523"/>
                  <a:pt x="190455" y="642124"/>
                  <a:pt x="212732" y="656976"/>
                </a:cubicBezTo>
                <a:lnTo>
                  <a:pt x="288932" y="707776"/>
                </a:lnTo>
                <a:cubicBezTo>
                  <a:pt x="297434" y="733282"/>
                  <a:pt x="311866" y="798854"/>
                  <a:pt x="339732" y="822076"/>
                </a:cubicBezTo>
                <a:cubicBezTo>
                  <a:pt x="354276" y="834196"/>
                  <a:pt x="373599" y="839009"/>
                  <a:pt x="390532" y="847476"/>
                </a:cubicBezTo>
                <a:cubicBezTo>
                  <a:pt x="394765" y="864409"/>
                  <a:pt x="398437" y="881493"/>
                  <a:pt x="403232" y="898276"/>
                </a:cubicBezTo>
                <a:cubicBezTo>
                  <a:pt x="406910" y="911148"/>
                  <a:pt x="415932" y="922989"/>
                  <a:pt x="415932" y="936376"/>
                </a:cubicBezTo>
                <a:cubicBezTo>
                  <a:pt x="415932" y="980155"/>
                  <a:pt x="404109" y="1006444"/>
                  <a:pt x="377832" y="1037976"/>
                </a:cubicBezTo>
                <a:cubicBezTo>
                  <a:pt x="366334" y="1051774"/>
                  <a:pt x="354676" y="1066113"/>
                  <a:pt x="339732" y="1076076"/>
                </a:cubicBezTo>
                <a:cubicBezTo>
                  <a:pt x="328593" y="1083502"/>
                  <a:pt x="314332" y="1084543"/>
                  <a:pt x="301632" y="1088776"/>
                </a:cubicBezTo>
                <a:cubicBezTo>
                  <a:pt x="288932" y="1101476"/>
                  <a:pt x="278476" y="1116913"/>
                  <a:pt x="263532" y="1126876"/>
                </a:cubicBezTo>
                <a:cubicBezTo>
                  <a:pt x="252600" y="1134164"/>
                  <a:pt x="181406" y="1150582"/>
                  <a:pt x="174632" y="1152276"/>
                </a:cubicBezTo>
                <a:cubicBezTo>
                  <a:pt x="161932" y="1148043"/>
                  <a:pt x="146985" y="1147939"/>
                  <a:pt x="136532" y="1139576"/>
                </a:cubicBezTo>
                <a:cubicBezTo>
                  <a:pt x="77041" y="1091983"/>
                  <a:pt x="114451" y="961200"/>
                  <a:pt x="123832" y="923676"/>
                </a:cubicBezTo>
                <a:cubicBezTo>
                  <a:pt x="127534" y="908868"/>
                  <a:pt x="149232" y="906743"/>
                  <a:pt x="161932" y="898276"/>
                </a:cubicBezTo>
                <a:cubicBezTo>
                  <a:pt x="198652" y="934996"/>
                  <a:pt x="219822" y="953361"/>
                  <a:pt x="250832" y="999876"/>
                </a:cubicBezTo>
                <a:cubicBezTo>
                  <a:pt x="261334" y="1015628"/>
                  <a:pt x="266839" y="1034238"/>
                  <a:pt x="276232" y="1050676"/>
                </a:cubicBezTo>
                <a:cubicBezTo>
                  <a:pt x="283805" y="1063928"/>
                  <a:pt x="293165" y="1076076"/>
                  <a:pt x="301632" y="1088776"/>
                </a:cubicBezTo>
                <a:cubicBezTo>
                  <a:pt x="330600" y="1204647"/>
                  <a:pt x="331672" y="1184270"/>
                  <a:pt x="288932" y="1380876"/>
                </a:cubicBezTo>
                <a:cubicBezTo>
                  <a:pt x="284436" y="1401560"/>
                  <a:pt x="263532" y="1414743"/>
                  <a:pt x="250832" y="1431676"/>
                </a:cubicBezTo>
                <a:cubicBezTo>
                  <a:pt x="238132" y="1427443"/>
                  <a:pt x="222198" y="1428442"/>
                  <a:pt x="212732" y="1418976"/>
                </a:cubicBezTo>
                <a:cubicBezTo>
                  <a:pt x="199345" y="1405589"/>
                  <a:pt x="188327" y="1387082"/>
                  <a:pt x="187332" y="1368176"/>
                </a:cubicBezTo>
                <a:cubicBezTo>
                  <a:pt x="178691" y="1203988"/>
                  <a:pt x="178294" y="1221152"/>
                  <a:pt x="225432" y="1126876"/>
                </a:cubicBezTo>
                <a:cubicBezTo>
                  <a:pt x="246599" y="1135343"/>
                  <a:pt x="271623" y="1137440"/>
                  <a:pt x="288932" y="1152276"/>
                </a:cubicBezTo>
                <a:cubicBezTo>
                  <a:pt x="299765" y="1161562"/>
                  <a:pt x="337118" y="1260041"/>
                  <a:pt x="339732" y="1266576"/>
                </a:cubicBezTo>
                <a:cubicBezTo>
                  <a:pt x="335499" y="1338543"/>
                  <a:pt x="341884" y="1411931"/>
                  <a:pt x="327032" y="1482476"/>
                </a:cubicBezTo>
                <a:cubicBezTo>
                  <a:pt x="323888" y="1497412"/>
                  <a:pt x="295131" y="1493928"/>
                  <a:pt x="288932" y="1507876"/>
                </a:cubicBezTo>
                <a:cubicBezTo>
                  <a:pt x="276775" y="1535230"/>
                  <a:pt x="280465" y="1567143"/>
                  <a:pt x="276232" y="1596776"/>
                </a:cubicBezTo>
                <a:cubicBezTo>
                  <a:pt x="250367" y="1581257"/>
                  <a:pt x="169088" y="1549908"/>
                  <a:pt x="187332" y="1495176"/>
                </a:cubicBezTo>
                <a:cubicBezTo>
                  <a:pt x="192159" y="1480696"/>
                  <a:pt x="214639" y="1509783"/>
                  <a:pt x="225432" y="1520576"/>
                </a:cubicBezTo>
                <a:cubicBezTo>
                  <a:pt x="244599" y="1539743"/>
                  <a:pt x="259299" y="1562909"/>
                  <a:pt x="276232" y="1584076"/>
                </a:cubicBezTo>
                <a:cubicBezTo>
                  <a:pt x="277710" y="1588510"/>
                  <a:pt x="314332" y="1691882"/>
                  <a:pt x="314332" y="1711076"/>
                </a:cubicBezTo>
                <a:cubicBezTo>
                  <a:pt x="314332" y="1732662"/>
                  <a:pt x="305865" y="1753409"/>
                  <a:pt x="301632" y="1774576"/>
                </a:cubicBezTo>
                <a:cubicBezTo>
                  <a:pt x="257983" y="1730927"/>
                  <a:pt x="190276" y="1682732"/>
                  <a:pt x="276232" y="1596776"/>
                </a:cubicBezTo>
                <a:cubicBezTo>
                  <a:pt x="299029" y="1573979"/>
                  <a:pt x="301632" y="1656043"/>
                  <a:pt x="314332" y="1685676"/>
                </a:cubicBezTo>
                <a:cubicBezTo>
                  <a:pt x="334214" y="1785084"/>
                  <a:pt x="344092" y="1805757"/>
                  <a:pt x="314332" y="1939676"/>
                </a:cubicBezTo>
                <a:cubicBezTo>
                  <a:pt x="310436" y="1957209"/>
                  <a:pt x="288932" y="1965076"/>
                  <a:pt x="276232" y="1977776"/>
                </a:cubicBezTo>
                <a:cubicBezTo>
                  <a:pt x="255065" y="1969309"/>
                  <a:pt x="221712" y="1973330"/>
                  <a:pt x="212732" y="1952376"/>
                </a:cubicBezTo>
                <a:cubicBezTo>
                  <a:pt x="203752" y="1931422"/>
                  <a:pt x="219164" y="1876230"/>
                  <a:pt x="238132" y="1888876"/>
                </a:cubicBezTo>
                <a:cubicBezTo>
                  <a:pt x="263039" y="1905480"/>
                  <a:pt x="246280" y="1948190"/>
                  <a:pt x="250832" y="1977776"/>
                </a:cubicBezTo>
                <a:cubicBezTo>
                  <a:pt x="254748" y="2003227"/>
                  <a:pt x="259299" y="2028576"/>
                  <a:pt x="263532" y="2053976"/>
                </a:cubicBezTo>
                <a:cubicBezTo>
                  <a:pt x="259299" y="2087843"/>
                  <a:pt x="263959" y="2124071"/>
                  <a:pt x="250832" y="2155576"/>
                </a:cubicBezTo>
                <a:cubicBezTo>
                  <a:pt x="241621" y="2177681"/>
                  <a:pt x="214400" y="2225534"/>
                  <a:pt x="200032" y="2206376"/>
                </a:cubicBezTo>
                <a:cubicBezTo>
                  <a:pt x="179554" y="2179072"/>
                  <a:pt x="208499" y="2138643"/>
                  <a:pt x="212732" y="2104776"/>
                </a:cubicBezTo>
                <a:cubicBezTo>
                  <a:pt x="208499" y="2180976"/>
                  <a:pt x="215754" y="2258696"/>
                  <a:pt x="200032" y="2333376"/>
                </a:cubicBezTo>
                <a:cubicBezTo>
                  <a:pt x="184612" y="2406620"/>
                  <a:pt x="38252" y="2222396"/>
                  <a:pt x="225432" y="2409576"/>
                </a:cubicBezTo>
                <a:cubicBezTo>
                  <a:pt x="238715" y="2475992"/>
                  <a:pt x="255600" y="2515930"/>
                  <a:pt x="212732" y="2587376"/>
                </a:cubicBezTo>
                <a:cubicBezTo>
                  <a:pt x="203752" y="2602343"/>
                  <a:pt x="178865" y="2595843"/>
                  <a:pt x="161932" y="2600076"/>
                </a:cubicBezTo>
                <a:cubicBezTo>
                  <a:pt x="101629" y="2509621"/>
                  <a:pt x="155805" y="2583645"/>
                  <a:pt x="149232" y="2600076"/>
                </a:cubicBezTo>
                <a:cubicBezTo>
                  <a:pt x="143563" y="2614248"/>
                  <a:pt x="123832" y="2617009"/>
                  <a:pt x="111132" y="2625476"/>
                </a:cubicBezTo>
                <a:cubicBezTo>
                  <a:pt x="102665" y="2646643"/>
                  <a:pt x="106122" y="2678781"/>
                  <a:pt x="85732" y="2688976"/>
                </a:cubicBezTo>
                <a:cubicBezTo>
                  <a:pt x="72080" y="2695802"/>
                  <a:pt x="57339" y="2665843"/>
                  <a:pt x="60332" y="2650876"/>
                </a:cubicBezTo>
                <a:cubicBezTo>
                  <a:pt x="63325" y="2635909"/>
                  <a:pt x="85732" y="2633943"/>
                  <a:pt x="98432" y="2625476"/>
                </a:cubicBezTo>
                <a:cubicBezTo>
                  <a:pt x="94199" y="2604309"/>
                  <a:pt x="91412" y="2582801"/>
                  <a:pt x="85732" y="2561976"/>
                </a:cubicBezTo>
                <a:cubicBezTo>
                  <a:pt x="78687" y="2536145"/>
                  <a:pt x="61447" y="2512527"/>
                  <a:pt x="60332" y="2485776"/>
                </a:cubicBezTo>
                <a:cubicBezTo>
                  <a:pt x="57155" y="2409525"/>
                  <a:pt x="63161" y="2332852"/>
                  <a:pt x="73032" y="2257176"/>
                </a:cubicBezTo>
                <a:cubicBezTo>
                  <a:pt x="75981" y="2234570"/>
                  <a:pt x="90427" y="2215022"/>
                  <a:pt x="98432" y="2193676"/>
                </a:cubicBezTo>
                <a:cubicBezTo>
                  <a:pt x="103132" y="2181141"/>
                  <a:pt x="106899" y="2168276"/>
                  <a:pt x="111132" y="2155576"/>
                </a:cubicBezTo>
                <a:cubicBezTo>
                  <a:pt x="115365" y="2168276"/>
                  <a:pt x="123832" y="2207063"/>
                  <a:pt x="123832" y="2193676"/>
                </a:cubicBezTo>
                <a:cubicBezTo>
                  <a:pt x="123832" y="2089886"/>
                  <a:pt x="72884" y="2123151"/>
                  <a:pt x="149232" y="2003176"/>
                </a:cubicBezTo>
                <a:cubicBezTo>
                  <a:pt x="159396" y="1987204"/>
                  <a:pt x="183099" y="1986243"/>
                  <a:pt x="200032" y="1977776"/>
                </a:cubicBezTo>
                <a:cubicBezTo>
                  <a:pt x="146166" y="1941866"/>
                  <a:pt x="146163" y="1955535"/>
                  <a:pt x="149232" y="1863476"/>
                </a:cubicBezTo>
                <a:cubicBezTo>
                  <a:pt x="156995" y="1630583"/>
                  <a:pt x="154348" y="1652513"/>
                  <a:pt x="187332" y="1520576"/>
                </a:cubicBezTo>
                <a:cubicBezTo>
                  <a:pt x="191565" y="1533276"/>
                  <a:pt x="213419" y="1558676"/>
                  <a:pt x="200032" y="1558676"/>
                </a:cubicBezTo>
                <a:cubicBezTo>
                  <a:pt x="184768" y="1558676"/>
                  <a:pt x="179991" y="1534868"/>
                  <a:pt x="174632" y="1520576"/>
                </a:cubicBezTo>
                <a:cubicBezTo>
                  <a:pt x="169307" y="1506376"/>
                  <a:pt x="150659" y="1389435"/>
                  <a:pt x="149232" y="1380876"/>
                </a:cubicBezTo>
                <a:cubicBezTo>
                  <a:pt x="157276" y="1336634"/>
                  <a:pt x="145402" y="1203076"/>
                  <a:pt x="238132" y="1203076"/>
                </a:cubicBezTo>
                <a:cubicBezTo>
                  <a:pt x="266530" y="1203076"/>
                  <a:pt x="288932" y="1228476"/>
                  <a:pt x="314332" y="1241176"/>
                </a:cubicBezTo>
                <a:cubicBezTo>
                  <a:pt x="322799" y="1262343"/>
                  <a:pt x="339732" y="1281879"/>
                  <a:pt x="339732" y="1304676"/>
                </a:cubicBezTo>
                <a:cubicBezTo>
                  <a:pt x="339732" y="1343705"/>
                  <a:pt x="290535" y="1388040"/>
                  <a:pt x="314332" y="1418976"/>
                </a:cubicBezTo>
                <a:cubicBezTo>
                  <a:pt x="346981" y="1461419"/>
                  <a:pt x="415932" y="1452843"/>
                  <a:pt x="466732" y="1469776"/>
                </a:cubicBezTo>
                <a:cubicBezTo>
                  <a:pt x="475199" y="1482476"/>
                  <a:pt x="493818" y="1492706"/>
                  <a:pt x="492132" y="1507876"/>
                </a:cubicBezTo>
                <a:cubicBezTo>
                  <a:pt x="483654" y="1584180"/>
                  <a:pt x="464187" y="1580691"/>
                  <a:pt x="415932" y="1596776"/>
                </a:cubicBezTo>
                <a:cubicBezTo>
                  <a:pt x="407465" y="1579843"/>
                  <a:pt x="392880" y="1564762"/>
                  <a:pt x="390532" y="1545976"/>
                </a:cubicBezTo>
                <a:cubicBezTo>
                  <a:pt x="384847" y="1500493"/>
                  <a:pt x="414291" y="1484117"/>
                  <a:pt x="441332" y="1457076"/>
                </a:cubicBezTo>
                <a:cubicBezTo>
                  <a:pt x="445565" y="1469776"/>
                  <a:pt x="455925" y="1481924"/>
                  <a:pt x="454032" y="1495176"/>
                </a:cubicBezTo>
                <a:cubicBezTo>
                  <a:pt x="451355" y="1513918"/>
                  <a:pt x="423431" y="1527772"/>
                  <a:pt x="428632" y="1545976"/>
                </a:cubicBezTo>
                <a:cubicBezTo>
                  <a:pt x="434447" y="1566328"/>
                  <a:pt x="462499" y="1571376"/>
                  <a:pt x="479432" y="1584076"/>
                </a:cubicBezTo>
                <a:cubicBezTo>
                  <a:pt x="487899" y="1601009"/>
                  <a:pt x="504832" y="1615944"/>
                  <a:pt x="504832" y="1634876"/>
                </a:cubicBezTo>
                <a:cubicBezTo>
                  <a:pt x="504832" y="1771380"/>
                  <a:pt x="439962" y="1684306"/>
                  <a:pt x="517532" y="1761876"/>
                </a:cubicBezTo>
                <a:cubicBezTo>
                  <a:pt x="504832" y="1808443"/>
                  <a:pt x="500095" y="1857955"/>
                  <a:pt x="479432" y="1901576"/>
                </a:cubicBezTo>
                <a:cubicBezTo>
                  <a:pt x="461310" y="1939834"/>
                  <a:pt x="403232" y="2003176"/>
                  <a:pt x="403232" y="2003176"/>
                </a:cubicBezTo>
                <a:cubicBezTo>
                  <a:pt x="548382" y="2090266"/>
                  <a:pt x="500611" y="2039881"/>
                  <a:pt x="568332" y="2130176"/>
                </a:cubicBezTo>
                <a:cubicBezTo>
                  <a:pt x="559865" y="2168276"/>
                  <a:pt x="579476" y="2230772"/>
                  <a:pt x="542932" y="2244476"/>
                </a:cubicBezTo>
                <a:cubicBezTo>
                  <a:pt x="420805" y="2290274"/>
                  <a:pt x="474339" y="2137847"/>
                  <a:pt x="479432" y="2117476"/>
                </a:cubicBezTo>
                <a:cubicBezTo>
                  <a:pt x="513299" y="2125943"/>
                  <a:pt x="551986" y="2123512"/>
                  <a:pt x="581032" y="2142876"/>
                </a:cubicBezTo>
                <a:cubicBezTo>
                  <a:pt x="595555" y="2152558"/>
                  <a:pt x="595182" y="2176282"/>
                  <a:pt x="593732" y="2193676"/>
                </a:cubicBezTo>
                <a:cubicBezTo>
                  <a:pt x="586601" y="2279252"/>
                  <a:pt x="582069" y="2296497"/>
                  <a:pt x="517532" y="2333376"/>
                </a:cubicBezTo>
                <a:cubicBezTo>
                  <a:pt x="505909" y="2340018"/>
                  <a:pt x="492132" y="2341843"/>
                  <a:pt x="479432" y="2346076"/>
                </a:cubicBezTo>
                <a:cubicBezTo>
                  <a:pt x="441332" y="2337609"/>
                  <a:pt x="400041" y="2338130"/>
                  <a:pt x="365132" y="2320676"/>
                </a:cubicBezTo>
                <a:cubicBezTo>
                  <a:pt x="338358" y="2307289"/>
                  <a:pt x="291121" y="2285204"/>
                  <a:pt x="301632" y="2257176"/>
                </a:cubicBezTo>
                <a:cubicBezTo>
                  <a:pt x="314332" y="2223309"/>
                  <a:pt x="369365" y="2231776"/>
                  <a:pt x="403232" y="2219076"/>
                </a:cubicBezTo>
                <a:cubicBezTo>
                  <a:pt x="451630" y="2241075"/>
                  <a:pt x="599227" y="2300771"/>
                  <a:pt x="644532" y="2346076"/>
                </a:cubicBezTo>
                <a:cubicBezTo>
                  <a:pt x="664612" y="2366156"/>
                  <a:pt x="669932" y="2396876"/>
                  <a:pt x="682632" y="2422276"/>
                </a:cubicBezTo>
                <a:cubicBezTo>
                  <a:pt x="678399" y="2447676"/>
                  <a:pt x="693600" y="2488332"/>
                  <a:pt x="669932" y="2498476"/>
                </a:cubicBezTo>
                <a:cubicBezTo>
                  <a:pt x="643830" y="2509663"/>
                  <a:pt x="593732" y="2488774"/>
                  <a:pt x="593732" y="2460376"/>
                </a:cubicBezTo>
                <a:cubicBezTo>
                  <a:pt x="593732" y="2429849"/>
                  <a:pt x="644532" y="2426509"/>
                  <a:pt x="669932" y="2409576"/>
                </a:cubicBezTo>
                <a:cubicBezTo>
                  <a:pt x="747342" y="2419252"/>
                  <a:pt x="799956" y="2412600"/>
                  <a:pt x="860432" y="2473076"/>
                </a:cubicBezTo>
                <a:cubicBezTo>
                  <a:pt x="872774" y="2485418"/>
                  <a:pt x="868899" y="2506943"/>
                  <a:pt x="873132" y="2523876"/>
                </a:cubicBezTo>
                <a:cubicBezTo>
                  <a:pt x="864665" y="2545043"/>
                  <a:pt x="862326" y="2569863"/>
                  <a:pt x="847732" y="2587376"/>
                </a:cubicBezTo>
                <a:cubicBezTo>
                  <a:pt x="825743" y="2613763"/>
                  <a:pt x="780023" y="2592674"/>
                  <a:pt x="758832" y="2587376"/>
                </a:cubicBezTo>
                <a:cubicBezTo>
                  <a:pt x="779999" y="2583143"/>
                  <a:pt x="801040" y="2571127"/>
                  <a:pt x="822332" y="2574676"/>
                </a:cubicBezTo>
                <a:cubicBezTo>
                  <a:pt x="871346" y="2582845"/>
                  <a:pt x="909932" y="2611909"/>
                  <a:pt x="949332" y="2638176"/>
                </a:cubicBezTo>
                <a:cubicBezTo>
                  <a:pt x="928165" y="2646643"/>
                  <a:pt x="898478" y="2644608"/>
                  <a:pt x="885832" y="2663576"/>
                </a:cubicBezTo>
                <a:cubicBezTo>
                  <a:pt x="878406" y="2674715"/>
                  <a:pt x="910945" y="2673029"/>
                  <a:pt x="923932" y="2676276"/>
                </a:cubicBezTo>
                <a:cubicBezTo>
                  <a:pt x="944873" y="2681511"/>
                  <a:pt x="966265" y="2684743"/>
                  <a:pt x="987432" y="2688976"/>
                </a:cubicBezTo>
                <a:cubicBezTo>
                  <a:pt x="1000132" y="2684743"/>
                  <a:pt x="1012145" y="2676276"/>
                  <a:pt x="1025532" y="2676276"/>
                </a:cubicBezTo>
                <a:cubicBezTo>
                  <a:pt x="1042986" y="2676276"/>
                  <a:pt x="1093786" y="2688976"/>
                  <a:pt x="1076332" y="2688976"/>
                </a:cubicBezTo>
                <a:cubicBezTo>
                  <a:pt x="1046398" y="2688976"/>
                  <a:pt x="1017065" y="2680509"/>
                  <a:pt x="987432" y="2676276"/>
                </a:cubicBezTo>
                <a:cubicBezTo>
                  <a:pt x="970499" y="2663576"/>
                  <a:pt x="950183" y="2654437"/>
                  <a:pt x="936632" y="2638176"/>
                </a:cubicBezTo>
                <a:cubicBezTo>
                  <a:pt x="859953" y="2546161"/>
                  <a:pt x="1002515" y="2652465"/>
                  <a:pt x="885832" y="2574676"/>
                </a:cubicBezTo>
                <a:lnTo>
                  <a:pt x="860432" y="2498476"/>
                </a:lnTo>
                <a:cubicBezTo>
                  <a:pt x="856199" y="2485776"/>
                  <a:pt x="855158" y="2471515"/>
                  <a:pt x="847732" y="2460376"/>
                </a:cubicBezTo>
                <a:lnTo>
                  <a:pt x="822332" y="2422276"/>
                </a:lnTo>
                <a:cubicBezTo>
                  <a:pt x="818099" y="2384176"/>
                  <a:pt x="815934" y="2345789"/>
                  <a:pt x="809632" y="2307976"/>
                </a:cubicBezTo>
                <a:cubicBezTo>
                  <a:pt x="803216" y="2269478"/>
                  <a:pt x="792410" y="2231839"/>
                  <a:pt x="784232" y="2193676"/>
                </a:cubicBezTo>
                <a:cubicBezTo>
                  <a:pt x="779709" y="2172569"/>
                  <a:pt x="776215" y="2151248"/>
                  <a:pt x="771532" y="2130176"/>
                </a:cubicBezTo>
                <a:cubicBezTo>
                  <a:pt x="767746" y="2113137"/>
                  <a:pt x="762049" y="2096532"/>
                  <a:pt x="758832" y="2079376"/>
                </a:cubicBezTo>
                <a:cubicBezTo>
                  <a:pt x="749341" y="2028757"/>
                  <a:pt x="745923" y="1976939"/>
                  <a:pt x="733432" y="1926976"/>
                </a:cubicBezTo>
                <a:cubicBezTo>
                  <a:pt x="694081" y="1769573"/>
                  <a:pt x="757171" y="2016413"/>
                  <a:pt x="695332" y="1799976"/>
                </a:cubicBezTo>
                <a:cubicBezTo>
                  <a:pt x="686865" y="1770343"/>
                  <a:pt x="678995" y="1740532"/>
                  <a:pt x="669932" y="1711076"/>
                </a:cubicBezTo>
                <a:cubicBezTo>
                  <a:pt x="662058" y="1685486"/>
                  <a:pt x="666809" y="1649728"/>
                  <a:pt x="644532" y="1634876"/>
                </a:cubicBezTo>
                <a:lnTo>
                  <a:pt x="606432" y="1609476"/>
                </a:lnTo>
                <a:cubicBezTo>
                  <a:pt x="605786" y="1605598"/>
                  <a:pt x="585703" y="1480052"/>
                  <a:pt x="581032" y="1469776"/>
                </a:cubicBezTo>
                <a:cubicBezTo>
                  <a:pt x="568400" y="1441985"/>
                  <a:pt x="530232" y="1393576"/>
                  <a:pt x="530232" y="1393576"/>
                </a:cubicBezTo>
                <a:cubicBezTo>
                  <a:pt x="521765" y="1359709"/>
                  <a:pt x="515871" y="1325094"/>
                  <a:pt x="504832" y="1291976"/>
                </a:cubicBezTo>
                <a:cubicBezTo>
                  <a:pt x="496365" y="1266576"/>
                  <a:pt x="485926" y="1241751"/>
                  <a:pt x="479432" y="1215776"/>
                </a:cubicBezTo>
                <a:cubicBezTo>
                  <a:pt x="462140" y="1146609"/>
                  <a:pt x="474538" y="1180588"/>
                  <a:pt x="441332" y="1114176"/>
                </a:cubicBezTo>
                <a:cubicBezTo>
                  <a:pt x="415477" y="959048"/>
                  <a:pt x="447531" y="1105307"/>
                  <a:pt x="403232" y="987176"/>
                </a:cubicBezTo>
                <a:cubicBezTo>
                  <a:pt x="379963" y="925126"/>
                  <a:pt x="399780" y="933335"/>
                  <a:pt x="377832" y="860176"/>
                </a:cubicBezTo>
                <a:cubicBezTo>
                  <a:pt x="372392" y="842042"/>
                  <a:pt x="360899" y="826309"/>
                  <a:pt x="352432" y="809376"/>
                </a:cubicBezTo>
                <a:cubicBezTo>
                  <a:pt x="332745" y="258131"/>
                  <a:pt x="402027" y="591065"/>
                  <a:pt x="301632" y="390276"/>
                </a:cubicBezTo>
                <a:cubicBezTo>
                  <a:pt x="286294" y="359600"/>
                  <a:pt x="293862" y="338340"/>
                  <a:pt x="263532" y="314076"/>
                </a:cubicBezTo>
                <a:cubicBezTo>
                  <a:pt x="253079" y="305713"/>
                  <a:pt x="238132" y="305609"/>
                  <a:pt x="225432" y="301376"/>
                </a:cubicBezTo>
                <a:cubicBezTo>
                  <a:pt x="192928" y="344714"/>
                  <a:pt x="185406" y="343588"/>
                  <a:pt x="174632" y="390276"/>
                </a:cubicBezTo>
                <a:cubicBezTo>
                  <a:pt x="164924" y="432342"/>
                  <a:pt x="149232" y="517276"/>
                  <a:pt x="149232" y="517276"/>
                </a:cubicBezTo>
                <a:cubicBezTo>
                  <a:pt x="153465" y="652743"/>
                  <a:pt x="155328" y="788304"/>
                  <a:pt x="161932" y="923676"/>
                </a:cubicBezTo>
                <a:cubicBezTo>
                  <a:pt x="164327" y="972769"/>
                  <a:pt x="174259" y="1049184"/>
                  <a:pt x="187332" y="1101476"/>
                </a:cubicBezTo>
                <a:cubicBezTo>
                  <a:pt x="225543" y="1254319"/>
                  <a:pt x="198865" y="1205754"/>
                  <a:pt x="263532" y="1291976"/>
                </a:cubicBezTo>
                <a:cubicBezTo>
                  <a:pt x="289617" y="1370230"/>
                  <a:pt x="259783" y="1286715"/>
                  <a:pt x="301632" y="1380876"/>
                </a:cubicBezTo>
                <a:cubicBezTo>
                  <a:pt x="310891" y="1401708"/>
                  <a:pt x="315961" y="1424448"/>
                  <a:pt x="327032" y="1444376"/>
                </a:cubicBezTo>
                <a:cubicBezTo>
                  <a:pt x="337311" y="1462879"/>
                  <a:pt x="352829" y="1477952"/>
                  <a:pt x="365132" y="1495176"/>
                </a:cubicBezTo>
                <a:cubicBezTo>
                  <a:pt x="374004" y="1507596"/>
                  <a:pt x="382065" y="1520576"/>
                  <a:pt x="390532" y="1533276"/>
                </a:cubicBezTo>
                <a:cubicBezTo>
                  <a:pt x="414755" y="1630169"/>
                  <a:pt x="385420" y="1544116"/>
                  <a:pt x="466732" y="1660276"/>
                </a:cubicBezTo>
                <a:cubicBezTo>
                  <a:pt x="477589" y="1675786"/>
                  <a:pt x="482098" y="1695022"/>
                  <a:pt x="492132" y="1711076"/>
                </a:cubicBezTo>
                <a:cubicBezTo>
                  <a:pt x="503350" y="1729025"/>
                  <a:pt x="519014" y="1743927"/>
                  <a:pt x="530232" y="1761876"/>
                </a:cubicBezTo>
                <a:cubicBezTo>
                  <a:pt x="580125" y="1841705"/>
                  <a:pt x="534664" y="1798356"/>
                  <a:pt x="581032" y="1914276"/>
                </a:cubicBezTo>
                <a:cubicBezTo>
                  <a:pt x="589499" y="1935443"/>
                  <a:pt x="599223" y="1956149"/>
                  <a:pt x="606432" y="1977776"/>
                </a:cubicBezTo>
                <a:cubicBezTo>
                  <a:pt x="611952" y="1994335"/>
                  <a:pt x="613003" y="2012233"/>
                  <a:pt x="619132" y="2028576"/>
                </a:cubicBezTo>
                <a:cubicBezTo>
                  <a:pt x="625779" y="2046303"/>
                  <a:pt x="637074" y="2061975"/>
                  <a:pt x="644532" y="2079376"/>
                </a:cubicBezTo>
                <a:cubicBezTo>
                  <a:pt x="649805" y="2091681"/>
                  <a:pt x="651245" y="2105502"/>
                  <a:pt x="657232" y="2117476"/>
                </a:cubicBezTo>
                <a:cubicBezTo>
                  <a:pt x="664058" y="2131128"/>
                  <a:pt x="675806" y="2141924"/>
                  <a:pt x="682632" y="2155576"/>
                </a:cubicBezTo>
                <a:cubicBezTo>
                  <a:pt x="692827" y="2175966"/>
                  <a:pt x="699565" y="2197909"/>
                  <a:pt x="708032" y="2219076"/>
                </a:cubicBezTo>
                <a:cubicBezTo>
                  <a:pt x="706867" y="2237717"/>
                  <a:pt x="714353" y="2396934"/>
                  <a:pt x="682632" y="2460376"/>
                </a:cubicBezTo>
                <a:cubicBezTo>
                  <a:pt x="675806" y="2474028"/>
                  <a:pt x="668719" y="2488425"/>
                  <a:pt x="657232" y="2498476"/>
                </a:cubicBezTo>
                <a:cubicBezTo>
                  <a:pt x="634258" y="2518578"/>
                  <a:pt x="581032" y="2549276"/>
                  <a:pt x="581032" y="2549276"/>
                </a:cubicBezTo>
                <a:cubicBezTo>
                  <a:pt x="508180" y="2545442"/>
                  <a:pt x="367736" y="2570279"/>
                  <a:pt x="288932" y="2511176"/>
                </a:cubicBezTo>
                <a:cubicBezTo>
                  <a:pt x="269774" y="2496808"/>
                  <a:pt x="255065" y="2477309"/>
                  <a:pt x="238132" y="2460376"/>
                </a:cubicBezTo>
                <a:cubicBezTo>
                  <a:pt x="233899" y="2447676"/>
                  <a:pt x="223772" y="2435560"/>
                  <a:pt x="225432" y="2422276"/>
                </a:cubicBezTo>
                <a:cubicBezTo>
                  <a:pt x="228260" y="2399655"/>
                  <a:pt x="237581" y="2377327"/>
                  <a:pt x="250832" y="2358776"/>
                </a:cubicBezTo>
                <a:cubicBezTo>
                  <a:pt x="259704" y="2346356"/>
                  <a:pt x="275680" y="2340949"/>
                  <a:pt x="288932" y="2333376"/>
                </a:cubicBezTo>
                <a:cubicBezTo>
                  <a:pt x="345557" y="2301019"/>
                  <a:pt x="336540" y="2308614"/>
                  <a:pt x="403232" y="2295276"/>
                </a:cubicBezTo>
                <a:cubicBezTo>
                  <a:pt x="458513" y="2299528"/>
                  <a:pt x="563105" y="2286687"/>
                  <a:pt x="619132" y="2333376"/>
                </a:cubicBezTo>
                <a:cubicBezTo>
                  <a:pt x="630858" y="2343147"/>
                  <a:pt x="636065" y="2358776"/>
                  <a:pt x="644532" y="2371476"/>
                </a:cubicBezTo>
                <a:cubicBezTo>
                  <a:pt x="665757" y="2477600"/>
                  <a:pt x="675285" y="2490435"/>
                  <a:pt x="631832" y="2638176"/>
                </a:cubicBezTo>
                <a:cubicBezTo>
                  <a:pt x="628055" y="2651019"/>
                  <a:pt x="606432" y="2646643"/>
                  <a:pt x="593732" y="2650876"/>
                </a:cubicBezTo>
                <a:cubicBezTo>
                  <a:pt x="524234" y="2627710"/>
                  <a:pt x="520308" y="2643728"/>
                  <a:pt x="492132" y="2587376"/>
                </a:cubicBezTo>
                <a:cubicBezTo>
                  <a:pt x="486145" y="2575402"/>
                  <a:pt x="466261" y="2551671"/>
                  <a:pt x="479432" y="2549276"/>
                </a:cubicBezTo>
                <a:cubicBezTo>
                  <a:pt x="529586" y="2540157"/>
                  <a:pt x="581032" y="2557743"/>
                  <a:pt x="631832" y="2561976"/>
                </a:cubicBezTo>
                <a:cubicBezTo>
                  <a:pt x="636065" y="2574676"/>
                  <a:pt x="650519" y="2588102"/>
                  <a:pt x="644532" y="2600076"/>
                </a:cubicBezTo>
                <a:cubicBezTo>
                  <a:pt x="638545" y="2612050"/>
                  <a:pt x="619798" y="2613519"/>
                  <a:pt x="606432" y="2612776"/>
                </a:cubicBezTo>
                <a:cubicBezTo>
                  <a:pt x="542469" y="2609222"/>
                  <a:pt x="479432" y="2595843"/>
                  <a:pt x="415932" y="2587376"/>
                </a:cubicBezTo>
                <a:cubicBezTo>
                  <a:pt x="390532" y="2574676"/>
                  <a:pt x="364083" y="2563887"/>
                  <a:pt x="339732" y="2549276"/>
                </a:cubicBezTo>
                <a:cubicBezTo>
                  <a:pt x="299002" y="2524838"/>
                  <a:pt x="283163" y="2505407"/>
                  <a:pt x="250832" y="2473076"/>
                </a:cubicBezTo>
                <a:cubicBezTo>
                  <a:pt x="271999" y="2464609"/>
                  <a:pt x="291674" y="2445158"/>
                  <a:pt x="314332" y="2447676"/>
                </a:cubicBezTo>
                <a:cubicBezTo>
                  <a:pt x="371559" y="2454035"/>
                  <a:pt x="427931" y="2472726"/>
                  <a:pt x="479432" y="2498476"/>
                </a:cubicBezTo>
                <a:cubicBezTo>
                  <a:pt x="491406" y="2504463"/>
                  <a:pt x="505519" y="2536576"/>
                  <a:pt x="492132" y="2536576"/>
                </a:cubicBezTo>
                <a:cubicBezTo>
                  <a:pt x="447935" y="2536576"/>
                  <a:pt x="407465" y="2511176"/>
                  <a:pt x="365132" y="2498476"/>
                </a:cubicBezTo>
                <a:cubicBezTo>
                  <a:pt x="313120" y="2446464"/>
                  <a:pt x="259183" y="2400879"/>
                  <a:pt x="225432" y="2333376"/>
                </a:cubicBezTo>
                <a:cubicBezTo>
                  <a:pt x="215779" y="2314069"/>
                  <a:pt x="216965" y="2291043"/>
                  <a:pt x="212732" y="2269876"/>
                </a:cubicBezTo>
                <a:cubicBezTo>
                  <a:pt x="221199" y="2248709"/>
                  <a:pt x="223538" y="2223889"/>
                  <a:pt x="238132" y="2206376"/>
                </a:cubicBezTo>
                <a:cubicBezTo>
                  <a:pt x="266189" y="2172707"/>
                  <a:pt x="353790" y="2215835"/>
                  <a:pt x="365132" y="2219076"/>
                </a:cubicBezTo>
                <a:cubicBezTo>
                  <a:pt x="352432" y="2227543"/>
                  <a:pt x="342142" y="2246635"/>
                  <a:pt x="327032" y="2244476"/>
                </a:cubicBezTo>
                <a:cubicBezTo>
                  <a:pt x="222854" y="2229593"/>
                  <a:pt x="168081" y="2187125"/>
                  <a:pt x="98432" y="2117476"/>
                </a:cubicBezTo>
                <a:cubicBezTo>
                  <a:pt x="75053" y="2094097"/>
                  <a:pt x="56099" y="2066676"/>
                  <a:pt x="34932" y="2041276"/>
                </a:cubicBezTo>
                <a:cubicBezTo>
                  <a:pt x="20281" y="1953373"/>
                  <a:pt x="0" y="1923808"/>
                  <a:pt x="85732" y="1838076"/>
                </a:cubicBezTo>
                <a:cubicBezTo>
                  <a:pt x="107524" y="1816284"/>
                  <a:pt x="144999" y="1821143"/>
                  <a:pt x="174632" y="1812676"/>
                </a:cubicBezTo>
                <a:cubicBezTo>
                  <a:pt x="212732" y="1816909"/>
                  <a:pt x="254645" y="1808232"/>
                  <a:pt x="288932" y="1825376"/>
                </a:cubicBezTo>
                <a:cubicBezTo>
                  <a:pt x="308239" y="1835029"/>
                  <a:pt x="247018" y="1838076"/>
                  <a:pt x="225432" y="1838076"/>
                </a:cubicBezTo>
                <a:cubicBezTo>
                  <a:pt x="191302" y="1838076"/>
                  <a:pt x="157699" y="1829609"/>
                  <a:pt x="123832" y="1825376"/>
                </a:cubicBezTo>
                <a:cubicBezTo>
                  <a:pt x="91487" y="1728342"/>
                  <a:pt x="124460" y="1857195"/>
                  <a:pt x="136532" y="1736476"/>
                </a:cubicBezTo>
                <a:cubicBezTo>
                  <a:pt x="139094" y="1710853"/>
                  <a:pt x="128065" y="1685676"/>
                  <a:pt x="123832" y="1660276"/>
                </a:cubicBezTo>
                <a:cubicBezTo>
                  <a:pt x="128065" y="1609476"/>
                  <a:pt x="151523" y="1556598"/>
                  <a:pt x="136532" y="1507876"/>
                </a:cubicBezTo>
                <a:cubicBezTo>
                  <a:pt x="89831" y="1356096"/>
                  <a:pt x="40373" y="1625810"/>
                  <a:pt x="85732" y="1444376"/>
                </a:cubicBezTo>
                <a:cubicBezTo>
                  <a:pt x="73032" y="1418976"/>
                  <a:pt x="57337" y="1394864"/>
                  <a:pt x="47632" y="1368176"/>
                </a:cubicBezTo>
                <a:cubicBezTo>
                  <a:pt x="28665" y="1316018"/>
                  <a:pt x="31580" y="1255246"/>
                  <a:pt x="47632" y="1203076"/>
                </a:cubicBezTo>
                <a:cubicBezTo>
                  <a:pt x="54891" y="1179483"/>
                  <a:pt x="68278" y="1157030"/>
                  <a:pt x="85732" y="1139576"/>
                </a:cubicBezTo>
                <a:cubicBezTo>
                  <a:pt x="95198" y="1130110"/>
                  <a:pt x="111132" y="1131109"/>
                  <a:pt x="123832" y="1126876"/>
                </a:cubicBezTo>
                <a:cubicBezTo>
                  <a:pt x="132299" y="1088776"/>
                  <a:pt x="146636" y="1051519"/>
                  <a:pt x="149232" y="1012576"/>
                </a:cubicBezTo>
                <a:cubicBezTo>
                  <a:pt x="150945" y="986883"/>
                  <a:pt x="136532" y="962126"/>
                  <a:pt x="136532" y="936376"/>
                </a:cubicBezTo>
                <a:cubicBezTo>
                  <a:pt x="136532" y="868511"/>
                  <a:pt x="144999" y="800909"/>
                  <a:pt x="149232" y="733176"/>
                </a:cubicBezTo>
                <a:lnTo>
                  <a:pt x="111132" y="618876"/>
                </a:lnTo>
                <a:cubicBezTo>
                  <a:pt x="106899" y="606176"/>
                  <a:pt x="101679" y="593763"/>
                  <a:pt x="98432" y="580776"/>
                </a:cubicBezTo>
                <a:lnTo>
                  <a:pt x="85732" y="529976"/>
                </a:lnTo>
                <a:cubicBezTo>
                  <a:pt x="88289" y="512078"/>
                  <a:pt x="98526" y="418640"/>
                  <a:pt x="111132" y="390276"/>
                </a:cubicBezTo>
                <a:cubicBezTo>
                  <a:pt x="191110" y="210326"/>
                  <a:pt x="122450" y="407122"/>
                  <a:pt x="161932" y="288676"/>
                </a:cubicBezTo>
                <a:cubicBezTo>
                  <a:pt x="157699" y="275976"/>
                  <a:pt x="147339" y="263828"/>
                  <a:pt x="149232" y="250576"/>
                </a:cubicBezTo>
                <a:cubicBezTo>
                  <a:pt x="151909" y="231834"/>
                  <a:pt x="167174" y="217177"/>
                  <a:pt x="174632" y="199776"/>
                </a:cubicBezTo>
                <a:cubicBezTo>
                  <a:pt x="179905" y="187471"/>
                  <a:pt x="183099" y="174376"/>
                  <a:pt x="187332" y="161676"/>
                </a:cubicBezTo>
                <a:cubicBezTo>
                  <a:pt x="183099" y="127809"/>
                  <a:pt x="196844" y="85990"/>
                  <a:pt x="174632" y="60076"/>
                </a:cubicBezTo>
                <a:cubicBezTo>
                  <a:pt x="123139" y="0"/>
                  <a:pt x="102371" y="99060"/>
                  <a:pt x="98432" y="110876"/>
                </a:cubicBezTo>
                <a:cubicBezTo>
                  <a:pt x="106899" y="123576"/>
                  <a:pt x="109660" y="143307"/>
                  <a:pt x="123832" y="148976"/>
                </a:cubicBezTo>
                <a:cubicBezTo>
                  <a:pt x="162763" y="164548"/>
                  <a:pt x="180170" y="99800"/>
                  <a:pt x="187332" y="85476"/>
                </a:cubicBezTo>
                <a:cubicBezTo>
                  <a:pt x="179102" y="52557"/>
                  <a:pt x="182009" y="15773"/>
                  <a:pt x="136532" y="9276"/>
                </a:cubicBezTo>
                <a:cubicBezTo>
                  <a:pt x="119253" y="6808"/>
                  <a:pt x="102665" y="17743"/>
                  <a:pt x="85732" y="21976"/>
                </a:cubicBezTo>
                <a:cubicBezTo>
                  <a:pt x="89965" y="43143"/>
                  <a:pt x="86458" y="67515"/>
                  <a:pt x="98432" y="85476"/>
                </a:cubicBezTo>
                <a:cubicBezTo>
                  <a:pt x="117191" y="113614"/>
                  <a:pt x="207521" y="86345"/>
                  <a:pt x="212732" y="85476"/>
                </a:cubicBezTo>
                <a:cubicBezTo>
                  <a:pt x="204265" y="68543"/>
                  <a:pt x="205293" y="40663"/>
                  <a:pt x="187332" y="34676"/>
                </a:cubicBezTo>
                <a:cubicBezTo>
                  <a:pt x="174632" y="30443"/>
                  <a:pt x="174632" y="59389"/>
                  <a:pt x="174632" y="72776"/>
                </a:cubicBezTo>
                <a:cubicBezTo>
                  <a:pt x="174632" y="94362"/>
                  <a:pt x="179753" y="116065"/>
                  <a:pt x="187332" y="136276"/>
                </a:cubicBezTo>
                <a:cubicBezTo>
                  <a:pt x="199055" y="167538"/>
                  <a:pt x="222176" y="185448"/>
                  <a:pt x="250832" y="199776"/>
                </a:cubicBezTo>
                <a:cubicBezTo>
                  <a:pt x="262806" y="205763"/>
                  <a:pt x="276232" y="208243"/>
                  <a:pt x="288932" y="212476"/>
                </a:cubicBezTo>
                <a:cubicBezTo>
                  <a:pt x="284699" y="195543"/>
                  <a:pt x="287136" y="175306"/>
                  <a:pt x="276232" y="161676"/>
                </a:cubicBezTo>
                <a:cubicBezTo>
                  <a:pt x="258702" y="139764"/>
                  <a:pt x="209307" y="146551"/>
                  <a:pt x="200032" y="174376"/>
                </a:cubicBezTo>
                <a:cubicBezTo>
                  <a:pt x="190661" y="202489"/>
                  <a:pt x="200032" y="233643"/>
                  <a:pt x="200032" y="263276"/>
                </a:cubicBezTo>
              </a:path>
            </a:pathLst>
          </a:custGeom>
          <a:noFill/>
          <a:ln w="57150">
            <a:solidFill>
              <a:srgbClr val="49F73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2" descr="HypothesisTesting4.png"/>
          <p:cNvPicPr>
            <a:picLocks noChangeAspect="1"/>
          </p:cNvPicPr>
          <p:nvPr/>
        </p:nvPicPr>
        <p:blipFill>
          <a:blip r:embed="rId3">
            <a:extLst>
              <a:ext uri="{28A0092B-C50C-407E-A947-70E740481C1C}">
                <a14:useLocalDpi xmlns:a14="http://schemas.microsoft.com/office/drawing/2010/main" val="0"/>
              </a:ext>
            </a:extLst>
          </a:blip>
          <a:srcRect b="7124"/>
          <a:stretch>
            <a:fillRect/>
          </a:stretch>
        </p:blipFill>
        <p:spPr bwMode="auto">
          <a:xfrm>
            <a:off x="3314700" y="2219325"/>
            <a:ext cx="52720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Power and sample size</a:t>
            </a:r>
          </a:p>
        </p:txBody>
      </p:sp>
      <p:sp>
        <p:nvSpPr>
          <p:cNvPr id="27652" name="Rectangle 3"/>
          <p:cNvSpPr>
            <a:spLocks noGrp="1" noChangeArrowheads="1"/>
          </p:cNvSpPr>
          <p:nvPr>
            <p:ph idx="4294967295"/>
          </p:nvPr>
        </p:nvSpPr>
        <p:spPr>
          <a:xfrm>
            <a:off x="269875" y="627063"/>
            <a:ext cx="8874125" cy="1622425"/>
          </a:xfrm>
        </p:spPr>
        <p:txBody>
          <a:bodyPr anchor="t"/>
          <a:lstStyle/>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The standard deviation of the sampling distribution is inversely related to the (square root of the) sample size</a:t>
            </a: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Power increases with larger sample sizes</a:t>
            </a:r>
          </a:p>
          <a:p>
            <a:pPr eaLnBrk="1" hangingPunct="1">
              <a:lnSpc>
                <a:spcPct val="115000"/>
              </a:lnSpc>
            </a:pPr>
            <a:endParaRPr lang="en-US" altLang="fr-FR" sz="1800" smtClean="0">
              <a:ea typeface="MS PGothic" panose="020B0600070205080204" pitchFamily="34" charset="-128"/>
            </a:endParaRPr>
          </a:p>
          <a:p>
            <a:pPr eaLnBrk="1" hangingPunct="1">
              <a:lnSpc>
                <a:spcPct val="115000"/>
              </a:lnSpc>
            </a:pPr>
            <a:endParaRPr lang="en-US" altLang="fr-FR" sz="1800" smtClean="0">
              <a:ea typeface="MS PGothic" panose="020B0600070205080204" pitchFamily="34" charset="-128"/>
            </a:endParaRPr>
          </a:p>
          <a:p>
            <a:pPr lvl="1" eaLnBrk="1" hangingPunct="1">
              <a:lnSpc>
                <a:spcPct val="110000"/>
              </a:lnSpc>
            </a:pPr>
            <a:endParaRPr lang="en-US" altLang="fr-FR" sz="1600" smtClean="0">
              <a:ea typeface="MS PGothic" panose="020B0600070205080204" pitchFamily="34" charset="-128"/>
            </a:endParaRPr>
          </a:p>
        </p:txBody>
      </p:sp>
      <p:grpSp>
        <p:nvGrpSpPr>
          <p:cNvPr id="27653" name="Group 18"/>
          <p:cNvGrpSpPr>
            <a:grpSpLocks/>
          </p:cNvGrpSpPr>
          <p:nvPr/>
        </p:nvGrpSpPr>
        <p:grpSpPr bwMode="auto">
          <a:xfrm>
            <a:off x="4659313" y="2686050"/>
            <a:ext cx="1792287" cy="2144713"/>
            <a:chOff x="4660106" y="3581400"/>
            <a:chExt cx="1791494" cy="2858294"/>
          </a:xfrm>
        </p:grpSpPr>
        <p:cxnSp>
          <p:nvCxnSpPr>
            <p:cNvPr id="27658" name="Straight Connector 6"/>
            <p:cNvCxnSpPr>
              <a:cxnSpLocks noChangeShapeType="1"/>
            </p:cNvCxnSpPr>
            <p:nvPr/>
          </p:nvCxnSpPr>
          <p:spPr bwMode="auto">
            <a:xfrm rot="5400000">
              <a:off x="5015706" y="5003800"/>
              <a:ext cx="2858294" cy="13494"/>
            </a:xfrm>
            <a:prstGeom prst="line">
              <a:avLst/>
            </a:prstGeom>
            <a:noFill/>
            <a:ln w="38100">
              <a:solidFill>
                <a:srgbClr val="FC0128"/>
              </a:solidFill>
              <a:prstDash val="dash"/>
              <a:round/>
              <a:headEnd/>
              <a:tailEnd/>
            </a:ln>
            <a:extLst>
              <a:ext uri="{909E8E84-426E-40dd-AFC4-6F175D3DCCD1}">
                <a14:hiddenFill xmlns:a14="http://schemas.microsoft.com/office/drawing/2010/main">
                  <a:noFill/>
                </a14:hiddenFill>
              </a:ext>
            </a:extLst>
          </p:spPr>
        </p:cxnSp>
        <p:cxnSp>
          <p:nvCxnSpPr>
            <p:cNvPr id="27659" name="Straight Connector 7"/>
            <p:cNvCxnSpPr>
              <a:cxnSpLocks noChangeShapeType="1"/>
            </p:cNvCxnSpPr>
            <p:nvPr/>
          </p:nvCxnSpPr>
          <p:spPr bwMode="auto">
            <a:xfrm rot="5400000">
              <a:off x="4140200" y="5918200"/>
              <a:ext cx="1041400" cy="1588"/>
            </a:xfrm>
            <a:prstGeom prst="line">
              <a:avLst/>
            </a:prstGeom>
            <a:noFill/>
            <a:ln w="38100">
              <a:solidFill>
                <a:srgbClr val="FC0128"/>
              </a:solidFill>
              <a:prstDash val="dash"/>
              <a:round/>
              <a:headEnd/>
              <a:tailEnd/>
            </a:ln>
            <a:extLst>
              <a:ext uri="{909E8E84-426E-40dd-AFC4-6F175D3DCCD1}">
                <a14:hiddenFill xmlns:a14="http://schemas.microsoft.com/office/drawing/2010/main">
                  <a:noFill/>
                </a14:hiddenFill>
              </a:ext>
            </a:extLst>
          </p:spPr>
        </p:cxnSp>
      </p:grpSp>
      <p:grpSp>
        <p:nvGrpSpPr>
          <p:cNvPr id="27654" name="Group 17"/>
          <p:cNvGrpSpPr>
            <a:grpSpLocks/>
          </p:cNvGrpSpPr>
          <p:nvPr/>
        </p:nvGrpSpPr>
        <p:grpSpPr bwMode="auto">
          <a:xfrm>
            <a:off x="4976813" y="4019550"/>
            <a:ext cx="1246187" cy="811213"/>
            <a:chOff x="4977606" y="5359400"/>
            <a:chExt cx="1245394" cy="1080294"/>
          </a:xfrm>
        </p:grpSpPr>
        <p:cxnSp>
          <p:nvCxnSpPr>
            <p:cNvPr id="27656" name="Straight Connector 13"/>
            <p:cNvCxnSpPr>
              <a:cxnSpLocks noChangeShapeType="1"/>
            </p:cNvCxnSpPr>
            <p:nvPr/>
          </p:nvCxnSpPr>
          <p:spPr bwMode="auto">
            <a:xfrm rot="5400000">
              <a:off x="5682456" y="5899150"/>
              <a:ext cx="1080294" cy="794"/>
            </a:xfrm>
            <a:prstGeom prst="line">
              <a:avLst/>
            </a:prstGeom>
            <a:noFill/>
            <a:ln w="38100">
              <a:solidFill>
                <a:srgbClr val="FC0128"/>
              </a:solidFill>
              <a:round/>
              <a:headEnd/>
              <a:tailEnd/>
            </a:ln>
            <a:extLst>
              <a:ext uri="{909E8E84-426E-40dd-AFC4-6F175D3DCCD1}">
                <a14:hiddenFill xmlns:a14="http://schemas.microsoft.com/office/drawing/2010/main">
                  <a:noFill/>
                </a14:hiddenFill>
              </a:ext>
            </a:extLst>
          </p:spPr>
        </p:cxnSp>
        <p:cxnSp>
          <p:nvCxnSpPr>
            <p:cNvPr id="27657" name="Straight Connector 16"/>
            <p:cNvCxnSpPr>
              <a:cxnSpLocks noChangeShapeType="1"/>
            </p:cNvCxnSpPr>
            <p:nvPr/>
          </p:nvCxnSpPr>
          <p:spPr bwMode="auto">
            <a:xfrm rot="5400000">
              <a:off x="4457700" y="5892800"/>
              <a:ext cx="1041400" cy="1588"/>
            </a:xfrm>
            <a:prstGeom prst="line">
              <a:avLst/>
            </a:prstGeom>
            <a:noFill/>
            <a:ln w="38100">
              <a:solidFill>
                <a:srgbClr val="FC0128"/>
              </a:solidFill>
              <a:round/>
              <a:headEnd/>
              <a:tailEnd/>
            </a:ln>
            <a:extLst>
              <a:ext uri="{909E8E84-426E-40dd-AFC4-6F175D3DCCD1}">
                <a14:hiddenFill xmlns:a14="http://schemas.microsoft.com/office/drawing/2010/main">
                  <a:noFill/>
                </a14:hiddenFill>
              </a:ext>
            </a:extLst>
          </p:spPr>
        </p:cxnSp>
      </p:grpSp>
      <p:sp>
        <p:nvSpPr>
          <p:cNvPr id="27655" name="Freeform 19"/>
          <p:cNvSpPr>
            <a:spLocks noChangeArrowheads="1"/>
          </p:cNvSpPr>
          <p:nvPr/>
        </p:nvSpPr>
        <p:spPr bwMode="auto">
          <a:xfrm>
            <a:off x="6273800" y="2562225"/>
            <a:ext cx="1028700" cy="1936750"/>
          </a:xfrm>
          <a:custGeom>
            <a:avLst/>
            <a:gdLst>
              <a:gd name="T0" fmla="*/ 203200 w 1028700"/>
              <a:gd name="T1" fmla="*/ 46893 h 2581285"/>
              <a:gd name="T2" fmla="*/ 304800 w 1028700"/>
              <a:gd name="T3" fmla="*/ 33154 h 2581285"/>
              <a:gd name="T4" fmla="*/ 381000 w 1028700"/>
              <a:gd name="T5" fmla="*/ 21841 h 2581285"/>
              <a:gd name="T6" fmla="*/ 292100 w 1028700"/>
              <a:gd name="T7" fmla="*/ 21033 h 2581285"/>
              <a:gd name="T8" fmla="*/ 406400 w 1028700"/>
              <a:gd name="T9" fmla="*/ 17397 h 2581285"/>
              <a:gd name="T10" fmla="*/ 431800 w 1028700"/>
              <a:gd name="T11" fmla="*/ 3658 h 2581285"/>
              <a:gd name="T12" fmla="*/ 393700 w 1028700"/>
              <a:gd name="T13" fmla="*/ 27498 h 2581285"/>
              <a:gd name="T14" fmla="*/ 533400 w 1028700"/>
              <a:gd name="T15" fmla="*/ 21033 h 2581285"/>
              <a:gd name="T16" fmla="*/ 444500 w 1028700"/>
              <a:gd name="T17" fmla="*/ 27902 h 2581285"/>
              <a:gd name="T18" fmla="*/ 533400 w 1028700"/>
              <a:gd name="T19" fmla="*/ 43257 h 2581285"/>
              <a:gd name="T20" fmla="*/ 406400 w 1028700"/>
              <a:gd name="T21" fmla="*/ 32347 h 2581285"/>
              <a:gd name="T22" fmla="*/ 152400 w 1028700"/>
              <a:gd name="T23" fmla="*/ 42853 h 2581285"/>
              <a:gd name="T24" fmla="*/ 203200 w 1028700"/>
              <a:gd name="T25" fmla="*/ 53359 h 2581285"/>
              <a:gd name="T26" fmla="*/ 647700 w 1028700"/>
              <a:gd name="T27" fmla="*/ 46085 h 2581285"/>
              <a:gd name="T28" fmla="*/ 279400 w 1028700"/>
              <a:gd name="T29" fmla="*/ 44873 h 2581285"/>
              <a:gd name="T30" fmla="*/ 431800 w 1028700"/>
              <a:gd name="T31" fmla="*/ 48509 h 2581285"/>
              <a:gd name="T32" fmla="*/ 419100 w 1028700"/>
              <a:gd name="T33" fmla="*/ 36792 h 2581285"/>
              <a:gd name="T34" fmla="*/ 152400 w 1028700"/>
              <a:gd name="T35" fmla="*/ 44065 h 2581285"/>
              <a:gd name="T36" fmla="*/ 50800 w 1028700"/>
              <a:gd name="T37" fmla="*/ 61844 h 2581285"/>
              <a:gd name="T38" fmla="*/ 355600 w 1028700"/>
              <a:gd name="T39" fmla="*/ 61844 h 2581285"/>
              <a:gd name="T40" fmla="*/ 177800 w 1028700"/>
              <a:gd name="T41" fmla="*/ 54571 h 2581285"/>
              <a:gd name="T42" fmla="*/ 165100 w 1028700"/>
              <a:gd name="T43" fmla="*/ 69117 h 2581285"/>
              <a:gd name="T44" fmla="*/ 317500 w 1028700"/>
              <a:gd name="T45" fmla="*/ 65481 h 2581285"/>
              <a:gd name="T46" fmla="*/ 114300 w 1028700"/>
              <a:gd name="T47" fmla="*/ 74774 h 2581285"/>
              <a:gd name="T48" fmla="*/ 50800 w 1028700"/>
              <a:gd name="T49" fmla="*/ 73158 h 2581285"/>
              <a:gd name="T50" fmla="*/ 63500 w 1028700"/>
              <a:gd name="T51" fmla="*/ 79623 h 2581285"/>
              <a:gd name="T52" fmla="*/ 101600 w 1028700"/>
              <a:gd name="T53" fmla="*/ 76794 h 2581285"/>
              <a:gd name="T54" fmla="*/ 101600 w 1028700"/>
              <a:gd name="T55" fmla="*/ 73561 h 2581285"/>
              <a:gd name="T56" fmla="*/ 101600 w 1028700"/>
              <a:gd name="T57" fmla="*/ 63864 h 2581285"/>
              <a:gd name="T58" fmla="*/ 342900 w 1028700"/>
              <a:gd name="T59" fmla="*/ 73967 h 2581285"/>
              <a:gd name="T60" fmla="*/ 584200 w 1028700"/>
              <a:gd name="T61" fmla="*/ 76391 h 2581285"/>
              <a:gd name="T62" fmla="*/ 596900 w 1028700"/>
              <a:gd name="T63" fmla="*/ 76391 h 2581285"/>
              <a:gd name="T64" fmla="*/ 342900 w 1028700"/>
              <a:gd name="T65" fmla="*/ 76794 h 2581285"/>
              <a:gd name="T66" fmla="*/ 584200 w 1028700"/>
              <a:gd name="T67" fmla="*/ 78814 h 2581285"/>
              <a:gd name="T68" fmla="*/ 901700 w 1028700"/>
              <a:gd name="T69" fmla="*/ 80027 h 2581285"/>
              <a:gd name="T70" fmla="*/ 876300 w 1028700"/>
              <a:gd name="T71" fmla="*/ 77603 h 2581285"/>
              <a:gd name="T72" fmla="*/ 673100 w 1028700"/>
              <a:gd name="T73" fmla="*/ 76391 h 2581285"/>
              <a:gd name="T74" fmla="*/ 609600 w 1028700"/>
              <a:gd name="T75" fmla="*/ 70733 h 2581285"/>
              <a:gd name="T76" fmla="*/ 495300 w 1028700"/>
              <a:gd name="T77" fmla="*/ 67905 h 2581285"/>
              <a:gd name="T78" fmla="*/ 723900 w 1028700"/>
              <a:gd name="T79" fmla="*/ 71945 h 2581285"/>
              <a:gd name="T80" fmla="*/ 825500 w 1028700"/>
              <a:gd name="T81" fmla="*/ 73967 h 2581285"/>
              <a:gd name="T82" fmla="*/ 457200 w 1028700"/>
              <a:gd name="T83" fmla="*/ 68714 h 2581285"/>
              <a:gd name="T84" fmla="*/ 406400 w 1028700"/>
              <a:gd name="T85" fmla="*/ 69117 h 2581285"/>
              <a:gd name="T86" fmla="*/ 495300 w 1028700"/>
              <a:gd name="T87" fmla="*/ 63461 h 2581285"/>
              <a:gd name="T88" fmla="*/ 355600 w 1028700"/>
              <a:gd name="T89" fmla="*/ 64268 h 2581285"/>
              <a:gd name="T90" fmla="*/ 635000 w 1028700"/>
              <a:gd name="T91" fmla="*/ 60631 h 2581285"/>
              <a:gd name="T92" fmla="*/ 596900 w 1028700"/>
              <a:gd name="T93" fmla="*/ 62652 h 2581285"/>
              <a:gd name="T94" fmla="*/ 698500 w 1028700"/>
              <a:gd name="T95" fmla="*/ 63461 h 2581285"/>
              <a:gd name="T96" fmla="*/ 711200 w 1028700"/>
              <a:gd name="T97" fmla="*/ 52551 h 2581285"/>
              <a:gd name="T98" fmla="*/ 558800 w 1028700"/>
              <a:gd name="T99" fmla="*/ 62248 h 2581285"/>
              <a:gd name="T100" fmla="*/ 584200 w 1028700"/>
              <a:gd name="T101" fmla="*/ 48509 h 2581285"/>
              <a:gd name="T102" fmla="*/ 419100 w 1028700"/>
              <a:gd name="T103" fmla="*/ 55783 h 2581285"/>
              <a:gd name="T104" fmla="*/ 584200 w 1028700"/>
              <a:gd name="T105" fmla="*/ 49318 h 25812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28700"/>
              <a:gd name="T160" fmla="*/ 0 h 2581285"/>
              <a:gd name="T161" fmla="*/ 1028700 w 1028700"/>
              <a:gd name="T162" fmla="*/ 2581285 h 25812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28700" h="2581285">
                <a:moveTo>
                  <a:pt x="50800" y="1956476"/>
                </a:moveTo>
                <a:cubicBezTo>
                  <a:pt x="55033" y="1901443"/>
                  <a:pt x="53908" y="1845732"/>
                  <a:pt x="63500" y="1791376"/>
                </a:cubicBezTo>
                <a:cubicBezTo>
                  <a:pt x="67367" y="1769462"/>
                  <a:pt x="101262" y="1722033"/>
                  <a:pt x="114300" y="1702476"/>
                </a:cubicBezTo>
                <a:cubicBezTo>
                  <a:pt x="146303" y="1574463"/>
                  <a:pt x="99188" y="1741972"/>
                  <a:pt x="165100" y="1588176"/>
                </a:cubicBezTo>
                <a:cubicBezTo>
                  <a:pt x="180920" y="1551262"/>
                  <a:pt x="196598" y="1513490"/>
                  <a:pt x="203200" y="1473876"/>
                </a:cubicBezTo>
                <a:cubicBezTo>
                  <a:pt x="218101" y="1384471"/>
                  <a:pt x="207757" y="1422105"/>
                  <a:pt x="228600" y="1359576"/>
                </a:cubicBezTo>
                <a:cubicBezTo>
                  <a:pt x="232833" y="1329943"/>
                  <a:pt x="236379" y="1300203"/>
                  <a:pt x="241300" y="1270676"/>
                </a:cubicBezTo>
                <a:cubicBezTo>
                  <a:pt x="246721" y="1238149"/>
                  <a:pt x="253316" y="1200305"/>
                  <a:pt x="266700" y="1169076"/>
                </a:cubicBezTo>
                <a:cubicBezTo>
                  <a:pt x="286036" y="1123960"/>
                  <a:pt x="291991" y="1118440"/>
                  <a:pt x="317500" y="1080176"/>
                </a:cubicBezTo>
                <a:cubicBezTo>
                  <a:pt x="313267" y="1067476"/>
                  <a:pt x="310787" y="1054050"/>
                  <a:pt x="304800" y="1042076"/>
                </a:cubicBezTo>
                <a:cubicBezTo>
                  <a:pt x="297974" y="1028424"/>
                  <a:pt x="280668" y="1019187"/>
                  <a:pt x="279400" y="1003976"/>
                </a:cubicBezTo>
                <a:cubicBezTo>
                  <a:pt x="277388" y="979832"/>
                  <a:pt x="285631" y="889913"/>
                  <a:pt x="304800" y="851576"/>
                </a:cubicBezTo>
                <a:cubicBezTo>
                  <a:pt x="311626" y="837924"/>
                  <a:pt x="321733" y="826176"/>
                  <a:pt x="330200" y="813476"/>
                </a:cubicBezTo>
                <a:cubicBezTo>
                  <a:pt x="334269" y="797200"/>
                  <a:pt x="346490" y="742796"/>
                  <a:pt x="355600" y="724576"/>
                </a:cubicBezTo>
                <a:cubicBezTo>
                  <a:pt x="362426" y="710924"/>
                  <a:pt x="372533" y="699176"/>
                  <a:pt x="381000" y="686476"/>
                </a:cubicBezTo>
                <a:cubicBezTo>
                  <a:pt x="376767" y="462109"/>
                  <a:pt x="377269" y="237603"/>
                  <a:pt x="368300" y="13376"/>
                </a:cubicBezTo>
                <a:cubicBezTo>
                  <a:pt x="367765" y="0"/>
                  <a:pt x="361587" y="39502"/>
                  <a:pt x="355600" y="51476"/>
                </a:cubicBezTo>
                <a:cubicBezTo>
                  <a:pt x="348774" y="65128"/>
                  <a:pt x="338667" y="76876"/>
                  <a:pt x="330200" y="89576"/>
                </a:cubicBezTo>
                <a:cubicBezTo>
                  <a:pt x="320529" y="128260"/>
                  <a:pt x="306687" y="177888"/>
                  <a:pt x="304800" y="216576"/>
                </a:cubicBezTo>
                <a:cubicBezTo>
                  <a:pt x="297578" y="364627"/>
                  <a:pt x="299691" y="513043"/>
                  <a:pt x="292100" y="661076"/>
                </a:cubicBezTo>
                <a:cubicBezTo>
                  <a:pt x="290907" y="684335"/>
                  <a:pt x="256079" y="772145"/>
                  <a:pt x="266700" y="788076"/>
                </a:cubicBezTo>
                <a:cubicBezTo>
                  <a:pt x="276663" y="803020"/>
                  <a:pt x="293111" y="763613"/>
                  <a:pt x="304800" y="749976"/>
                </a:cubicBezTo>
                <a:cubicBezTo>
                  <a:pt x="318575" y="733905"/>
                  <a:pt x="331682" y="717125"/>
                  <a:pt x="342900" y="699176"/>
                </a:cubicBezTo>
                <a:cubicBezTo>
                  <a:pt x="352934" y="683122"/>
                  <a:pt x="360611" y="665676"/>
                  <a:pt x="368300" y="648376"/>
                </a:cubicBezTo>
                <a:cubicBezTo>
                  <a:pt x="377357" y="627997"/>
                  <a:pt x="399007" y="573883"/>
                  <a:pt x="406400" y="546776"/>
                </a:cubicBezTo>
                <a:cubicBezTo>
                  <a:pt x="415585" y="513097"/>
                  <a:pt x="423333" y="479043"/>
                  <a:pt x="431800" y="445176"/>
                </a:cubicBezTo>
                <a:lnTo>
                  <a:pt x="444500" y="394376"/>
                </a:lnTo>
                <a:lnTo>
                  <a:pt x="457200" y="343576"/>
                </a:lnTo>
                <a:cubicBezTo>
                  <a:pt x="452967" y="280076"/>
                  <a:pt x="451528" y="216328"/>
                  <a:pt x="444500" y="153076"/>
                </a:cubicBezTo>
                <a:cubicBezTo>
                  <a:pt x="443022" y="139771"/>
                  <a:pt x="444229" y="119948"/>
                  <a:pt x="431800" y="114976"/>
                </a:cubicBezTo>
                <a:cubicBezTo>
                  <a:pt x="415594" y="108494"/>
                  <a:pt x="397933" y="123443"/>
                  <a:pt x="381000" y="127676"/>
                </a:cubicBezTo>
                <a:cubicBezTo>
                  <a:pt x="372533" y="144609"/>
                  <a:pt x="363058" y="161075"/>
                  <a:pt x="355600" y="178476"/>
                </a:cubicBezTo>
                <a:cubicBezTo>
                  <a:pt x="296379" y="316658"/>
                  <a:pt x="353109" y="596058"/>
                  <a:pt x="355600" y="648376"/>
                </a:cubicBezTo>
                <a:cubicBezTo>
                  <a:pt x="357223" y="682468"/>
                  <a:pt x="363110" y="716243"/>
                  <a:pt x="368300" y="749976"/>
                </a:cubicBezTo>
                <a:cubicBezTo>
                  <a:pt x="372665" y="778347"/>
                  <a:pt x="385273" y="834780"/>
                  <a:pt x="393700" y="864276"/>
                </a:cubicBezTo>
                <a:cubicBezTo>
                  <a:pt x="397378" y="877148"/>
                  <a:pt x="402167" y="889676"/>
                  <a:pt x="406400" y="902376"/>
                </a:cubicBezTo>
                <a:cubicBezTo>
                  <a:pt x="443470" y="883841"/>
                  <a:pt x="497428" y="866902"/>
                  <a:pt x="520700" y="826176"/>
                </a:cubicBezTo>
                <a:cubicBezTo>
                  <a:pt x="529360" y="811021"/>
                  <a:pt x="528605" y="792159"/>
                  <a:pt x="533400" y="775376"/>
                </a:cubicBezTo>
                <a:cubicBezTo>
                  <a:pt x="537078" y="762504"/>
                  <a:pt x="541867" y="749976"/>
                  <a:pt x="546100" y="737276"/>
                </a:cubicBezTo>
                <a:cubicBezTo>
                  <a:pt x="541867" y="711876"/>
                  <a:pt x="538986" y="686213"/>
                  <a:pt x="533400" y="661076"/>
                </a:cubicBezTo>
                <a:cubicBezTo>
                  <a:pt x="530496" y="648008"/>
                  <a:pt x="530166" y="632442"/>
                  <a:pt x="520700" y="622976"/>
                </a:cubicBezTo>
                <a:cubicBezTo>
                  <a:pt x="511234" y="613510"/>
                  <a:pt x="495300" y="614509"/>
                  <a:pt x="482600" y="610276"/>
                </a:cubicBezTo>
                <a:cubicBezTo>
                  <a:pt x="469900" y="614509"/>
                  <a:pt x="452863" y="612523"/>
                  <a:pt x="444500" y="622976"/>
                </a:cubicBezTo>
                <a:cubicBezTo>
                  <a:pt x="433596" y="636606"/>
                  <a:pt x="431800" y="656322"/>
                  <a:pt x="431800" y="673776"/>
                </a:cubicBezTo>
                <a:cubicBezTo>
                  <a:pt x="431800" y="741641"/>
                  <a:pt x="440837" y="809209"/>
                  <a:pt x="444500" y="876976"/>
                </a:cubicBezTo>
                <a:cubicBezTo>
                  <a:pt x="449304" y="965847"/>
                  <a:pt x="450103" y="1054959"/>
                  <a:pt x="457200" y="1143676"/>
                </a:cubicBezTo>
                <a:cubicBezTo>
                  <a:pt x="458592" y="1161075"/>
                  <a:pt x="466778" y="1177303"/>
                  <a:pt x="469900" y="1194476"/>
                </a:cubicBezTo>
                <a:cubicBezTo>
                  <a:pt x="475255" y="1223927"/>
                  <a:pt x="477245" y="1253925"/>
                  <a:pt x="482600" y="1283376"/>
                </a:cubicBezTo>
                <a:cubicBezTo>
                  <a:pt x="485722" y="1300549"/>
                  <a:pt x="485618" y="1319653"/>
                  <a:pt x="495300" y="1334176"/>
                </a:cubicBezTo>
                <a:cubicBezTo>
                  <a:pt x="503767" y="1346876"/>
                  <a:pt x="520700" y="1351109"/>
                  <a:pt x="533400" y="1359576"/>
                </a:cubicBezTo>
                <a:cubicBezTo>
                  <a:pt x="546100" y="1342643"/>
                  <a:pt x="560998" y="1327154"/>
                  <a:pt x="571500" y="1308776"/>
                </a:cubicBezTo>
                <a:cubicBezTo>
                  <a:pt x="586213" y="1283029"/>
                  <a:pt x="593791" y="1213130"/>
                  <a:pt x="596900" y="1194476"/>
                </a:cubicBezTo>
                <a:cubicBezTo>
                  <a:pt x="593924" y="1161740"/>
                  <a:pt x="600480" y="1045656"/>
                  <a:pt x="558800" y="1003976"/>
                </a:cubicBezTo>
                <a:cubicBezTo>
                  <a:pt x="549334" y="994510"/>
                  <a:pt x="533400" y="995509"/>
                  <a:pt x="520700" y="991276"/>
                </a:cubicBezTo>
                <a:cubicBezTo>
                  <a:pt x="514966" y="992232"/>
                  <a:pt x="425431" y="1003083"/>
                  <a:pt x="406400" y="1016676"/>
                </a:cubicBezTo>
                <a:cubicBezTo>
                  <a:pt x="386913" y="1030595"/>
                  <a:pt x="373622" y="1051707"/>
                  <a:pt x="355600" y="1067476"/>
                </a:cubicBezTo>
                <a:cubicBezTo>
                  <a:pt x="339670" y="1081414"/>
                  <a:pt x="321733" y="1092876"/>
                  <a:pt x="304800" y="1105576"/>
                </a:cubicBezTo>
                <a:cubicBezTo>
                  <a:pt x="289273" y="1136630"/>
                  <a:pt x="276439" y="1167550"/>
                  <a:pt x="254000" y="1194476"/>
                </a:cubicBezTo>
                <a:cubicBezTo>
                  <a:pt x="242502" y="1208274"/>
                  <a:pt x="228600" y="1219876"/>
                  <a:pt x="215900" y="1232576"/>
                </a:cubicBezTo>
                <a:cubicBezTo>
                  <a:pt x="204718" y="1266123"/>
                  <a:pt x="185152" y="1335959"/>
                  <a:pt x="152400" y="1346876"/>
                </a:cubicBezTo>
                <a:lnTo>
                  <a:pt x="114300" y="1359576"/>
                </a:lnTo>
                <a:cubicBezTo>
                  <a:pt x="105833" y="1372276"/>
                  <a:pt x="95726" y="1384024"/>
                  <a:pt x="88900" y="1397676"/>
                </a:cubicBezTo>
                <a:cubicBezTo>
                  <a:pt x="58714" y="1458049"/>
                  <a:pt x="75305" y="1546495"/>
                  <a:pt x="88900" y="1600876"/>
                </a:cubicBezTo>
                <a:cubicBezTo>
                  <a:pt x="99218" y="1642147"/>
                  <a:pt x="137724" y="1637988"/>
                  <a:pt x="165100" y="1651676"/>
                </a:cubicBezTo>
                <a:cubicBezTo>
                  <a:pt x="178752" y="1658502"/>
                  <a:pt x="190500" y="1668609"/>
                  <a:pt x="203200" y="1677076"/>
                </a:cubicBezTo>
                <a:cubicBezTo>
                  <a:pt x="241300" y="1668609"/>
                  <a:pt x="279139" y="1658869"/>
                  <a:pt x="317500" y="1651676"/>
                </a:cubicBezTo>
                <a:cubicBezTo>
                  <a:pt x="346921" y="1646159"/>
                  <a:pt x="377360" y="1646236"/>
                  <a:pt x="406400" y="1638976"/>
                </a:cubicBezTo>
                <a:cubicBezTo>
                  <a:pt x="428517" y="1633447"/>
                  <a:pt x="448733" y="1622043"/>
                  <a:pt x="469900" y="1613576"/>
                </a:cubicBezTo>
                <a:cubicBezTo>
                  <a:pt x="584820" y="1498656"/>
                  <a:pt x="425071" y="1650373"/>
                  <a:pt x="558800" y="1550076"/>
                </a:cubicBezTo>
                <a:cubicBezTo>
                  <a:pt x="596381" y="1521890"/>
                  <a:pt x="620145" y="1485216"/>
                  <a:pt x="647700" y="1448476"/>
                </a:cubicBezTo>
                <a:cubicBezTo>
                  <a:pt x="651933" y="1435776"/>
                  <a:pt x="662293" y="1423628"/>
                  <a:pt x="660400" y="1410376"/>
                </a:cubicBezTo>
                <a:cubicBezTo>
                  <a:pt x="653616" y="1362885"/>
                  <a:pt x="630241" y="1356403"/>
                  <a:pt x="596900" y="1334176"/>
                </a:cubicBezTo>
                <a:cubicBezTo>
                  <a:pt x="520700" y="1342643"/>
                  <a:pt x="444198" y="1348733"/>
                  <a:pt x="368300" y="1359576"/>
                </a:cubicBezTo>
                <a:cubicBezTo>
                  <a:pt x="355048" y="1361469"/>
                  <a:pt x="341823" y="1365634"/>
                  <a:pt x="330200" y="1372276"/>
                </a:cubicBezTo>
                <a:cubicBezTo>
                  <a:pt x="311822" y="1382778"/>
                  <a:pt x="295471" y="1396601"/>
                  <a:pt x="279400" y="1410376"/>
                </a:cubicBezTo>
                <a:cubicBezTo>
                  <a:pt x="265763" y="1422065"/>
                  <a:pt x="252798" y="1434678"/>
                  <a:pt x="241300" y="1448476"/>
                </a:cubicBezTo>
                <a:cubicBezTo>
                  <a:pt x="231529" y="1460202"/>
                  <a:pt x="224367" y="1473876"/>
                  <a:pt x="215900" y="1486576"/>
                </a:cubicBezTo>
                <a:cubicBezTo>
                  <a:pt x="224367" y="1520443"/>
                  <a:pt x="213745" y="1566744"/>
                  <a:pt x="241300" y="1588176"/>
                </a:cubicBezTo>
                <a:cubicBezTo>
                  <a:pt x="264929" y="1606554"/>
                  <a:pt x="301160" y="1582736"/>
                  <a:pt x="330200" y="1575476"/>
                </a:cubicBezTo>
                <a:cubicBezTo>
                  <a:pt x="354455" y="1569412"/>
                  <a:pt x="410496" y="1545980"/>
                  <a:pt x="431800" y="1524676"/>
                </a:cubicBezTo>
                <a:cubicBezTo>
                  <a:pt x="450967" y="1505509"/>
                  <a:pt x="465667" y="1482343"/>
                  <a:pt x="482600" y="1461176"/>
                </a:cubicBezTo>
                <a:cubicBezTo>
                  <a:pt x="486833" y="1448476"/>
                  <a:pt x="489313" y="1435050"/>
                  <a:pt x="495300" y="1423076"/>
                </a:cubicBezTo>
                <a:cubicBezTo>
                  <a:pt x="502126" y="1409424"/>
                  <a:pt x="519529" y="1400195"/>
                  <a:pt x="520700" y="1384976"/>
                </a:cubicBezTo>
                <a:cubicBezTo>
                  <a:pt x="523963" y="1342557"/>
                  <a:pt x="517567" y="1299431"/>
                  <a:pt x="508000" y="1257976"/>
                </a:cubicBezTo>
                <a:cubicBezTo>
                  <a:pt x="501851" y="1231332"/>
                  <a:pt x="423074" y="1159356"/>
                  <a:pt x="419100" y="1156376"/>
                </a:cubicBezTo>
                <a:cubicBezTo>
                  <a:pt x="408390" y="1148344"/>
                  <a:pt x="393700" y="1147909"/>
                  <a:pt x="381000" y="1143676"/>
                </a:cubicBezTo>
                <a:cubicBezTo>
                  <a:pt x="288483" y="1189934"/>
                  <a:pt x="369262" y="1142852"/>
                  <a:pt x="279400" y="1219876"/>
                </a:cubicBezTo>
                <a:cubicBezTo>
                  <a:pt x="267811" y="1229809"/>
                  <a:pt x="252093" y="1234483"/>
                  <a:pt x="241300" y="1245276"/>
                </a:cubicBezTo>
                <a:cubicBezTo>
                  <a:pt x="200829" y="1285747"/>
                  <a:pt x="204627" y="1299929"/>
                  <a:pt x="177800" y="1346876"/>
                </a:cubicBezTo>
                <a:cubicBezTo>
                  <a:pt x="170227" y="1360128"/>
                  <a:pt x="160867" y="1372276"/>
                  <a:pt x="152400" y="1384976"/>
                </a:cubicBezTo>
                <a:cubicBezTo>
                  <a:pt x="128985" y="1478634"/>
                  <a:pt x="154147" y="1393600"/>
                  <a:pt x="114300" y="1486576"/>
                </a:cubicBezTo>
                <a:cubicBezTo>
                  <a:pt x="101250" y="1517026"/>
                  <a:pt x="98107" y="1543253"/>
                  <a:pt x="88900" y="1575476"/>
                </a:cubicBezTo>
                <a:cubicBezTo>
                  <a:pt x="85222" y="1588348"/>
                  <a:pt x="82187" y="1601602"/>
                  <a:pt x="76200" y="1613576"/>
                </a:cubicBezTo>
                <a:cubicBezTo>
                  <a:pt x="69374" y="1627228"/>
                  <a:pt x="59267" y="1638976"/>
                  <a:pt x="50800" y="1651676"/>
                </a:cubicBezTo>
                <a:cubicBezTo>
                  <a:pt x="37185" y="1801443"/>
                  <a:pt x="30183" y="1789150"/>
                  <a:pt x="50800" y="1943776"/>
                </a:cubicBezTo>
                <a:cubicBezTo>
                  <a:pt x="53547" y="1964379"/>
                  <a:pt x="72926" y="2007196"/>
                  <a:pt x="88900" y="2019976"/>
                </a:cubicBezTo>
                <a:cubicBezTo>
                  <a:pt x="99353" y="2028339"/>
                  <a:pt x="114300" y="2028443"/>
                  <a:pt x="127000" y="2032676"/>
                </a:cubicBezTo>
                <a:cubicBezTo>
                  <a:pt x="165100" y="2028443"/>
                  <a:pt x="203710" y="2027494"/>
                  <a:pt x="241300" y="2019976"/>
                </a:cubicBezTo>
                <a:cubicBezTo>
                  <a:pt x="267554" y="2014725"/>
                  <a:pt x="317500" y="1994576"/>
                  <a:pt x="317500" y="1994576"/>
                </a:cubicBezTo>
                <a:cubicBezTo>
                  <a:pt x="330200" y="1977643"/>
                  <a:pt x="341362" y="1959438"/>
                  <a:pt x="355600" y="1943776"/>
                </a:cubicBezTo>
                <a:cubicBezTo>
                  <a:pt x="383790" y="1912767"/>
                  <a:pt x="444500" y="1854876"/>
                  <a:pt x="444500" y="1854876"/>
                </a:cubicBezTo>
                <a:cubicBezTo>
                  <a:pt x="470020" y="1791075"/>
                  <a:pt x="491524" y="1767006"/>
                  <a:pt x="457200" y="1689776"/>
                </a:cubicBezTo>
                <a:cubicBezTo>
                  <a:pt x="451763" y="1677543"/>
                  <a:pt x="431800" y="1681309"/>
                  <a:pt x="419100" y="1677076"/>
                </a:cubicBezTo>
                <a:cubicBezTo>
                  <a:pt x="368300" y="1681309"/>
                  <a:pt x="317282" y="1683453"/>
                  <a:pt x="266700" y="1689776"/>
                </a:cubicBezTo>
                <a:cubicBezTo>
                  <a:pt x="241185" y="1692965"/>
                  <a:pt x="203105" y="1706741"/>
                  <a:pt x="177800" y="1715176"/>
                </a:cubicBezTo>
                <a:lnTo>
                  <a:pt x="127000" y="1791376"/>
                </a:lnTo>
                <a:lnTo>
                  <a:pt x="101600" y="1829476"/>
                </a:lnTo>
                <a:cubicBezTo>
                  <a:pt x="82575" y="1924601"/>
                  <a:pt x="86477" y="1868457"/>
                  <a:pt x="101600" y="1981876"/>
                </a:cubicBezTo>
                <a:cubicBezTo>
                  <a:pt x="101706" y="1982674"/>
                  <a:pt x="113570" y="2110773"/>
                  <a:pt x="127000" y="2134276"/>
                </a:cubicBezTo>
                <a:cubicBezTo>
                  <a:pt x="135911" y="2149870"/>
                  <a:pt x="150156" y="2162413"/>
                  <a:pt x="165100" y="2172376"/>
                </a:cubicBezTo>
                <a:cubicBezTo>
                  <a:pt x="176239" y="2179802"/>
                  <a:pt x="190500" y="2180843"/>
                  <a:pt x="203200" y="2185076"/>
                </a:cubicBezTo>
                <a:cubicBezTo>
                  <a:pt x="207835" y="2184303"/>
                  <a:pt x="314598" y="2168591"/>
                  <a:pt x="330200" y="2159676"/>
                </a:cubicBezTo>
                <a:cubicBezTo>
                  <a:pt x="345794" y="2150765"/>
                  <a:pt x="355600" y="2134276"/>
                  <a:pt x="368300" y="2121576"/>
                </a:cubicBezTo>
                <a:cubicBezTo>
                  <a:pt x="364067" y="2104643"/>
                  <a:pt x="366504" y="2084406"/>
                  <a:pt x="355600" y="2070776"/>
                </a:cubicBezTo>
                <a:cubicBezTo>
                  <a:pt x="347237" y="2060323"/>
                  <a:pt x="330864" y="2057290"/>
                  <a:pt x="317500" y="2058076"/>
                </a:cubicBezTo>
                <a:cubicBezTo>
                  <a:pt x="257735" y="2061592"/>
                  <a:pt x="198967" y="2075009"/>
                  <a:pt x="139700" y="2083476"/>
                </a:cubicBezTo>
                <a:cubicBezTo>
                  <a:pt x="79323" y="2123728"/>
                  <a:pt x="106427" y="2094396"/>
                  <a:pt x="76200" y="2185076"/>
                </a:cubicBezTo>
                <a:lnTo>
                  <a:pt x="63500" y="2223176"/>
                </a:lnTo>
                <a:cubicBezTo>
                  <a:pt x="67733" y="2261276"/>
                  <a:pt x="61963" y="2301883"/>
                  <a:pt x="76200" y="2337476"/>
                </a:cubicBezTo>
                <a:cubicBezTo>
                  <a:pt x="81172" y="2349905"/>
                  <a:pt x="100913" y="2350176"/>
                  <a:pt x="114300" y="2350176"/>
                </a:cubicBezTo>
                <a:cubicBezTo>
                  <a:pt x="182165" y="2350176"/>
                  <a:pt x="249767" y="2341709"/>
                  <a:pt x="317500" y="2337476"/>
                </a:cubicBezTo>
                <a:cubicBezTo>
                  <a:pt x="356054" y="2318199"/>
                  <a:pt x="419395" y="2306759"/>
                  <a:pt x="355600" y="2235876"/>
                </a:cubicBezTo>
                <a:cubicBezTo>
                  <a:pt x="330270" y="2207732"/>
                  <a:pt x="254000" y="2185076"/>
                  <a:pt x="254000" y="2185076"/>
                </a:cubicBezTo>
                <a:cubicBezTo>
                  <a:pt x="207433" y="2189309"/>
                  <a:pt x="160021" y="2187979"/>
                  <a:pt x="114300" y="2197776"/>
                </a:cubicBezTo>
                <a:cubicBezTo>
                  <a:pt x="55063" y="2210470"/>
                  <a:pt x="79027" y="2257035"/>
                  <a:pt x="50800" y="2299376"/>
                </a:cubicBezTo>
                <a:lnTo>
                  <a:pt x="25400" y="2337476"/>
                </a:lnTo>
                <a:cubicBezTo>
                  <a:pt x="21167" y="2358643"/>
                  <a:pt x="17383" y="2379904"/>
                  <a:pt x="12700" y="2400976"/>
                </a:cubicBezTo>
                <a:cubicBezTo>
                  <a:pt x="8914" y="2418015"/>
                  <a:pt x="0" y="2434322"/>
                  <a:pt x="0" y="2451776"/>
                </a:cubicBezTo>
                <a:cubicBezTo>
                  <a:pt x="0" y="2465163"/>
                  <a:pt x="2247" y="2481513"/>
                  <a:pt x="12700" y="2489876"/>
                </a:cubicBezTo>
                <a:cubicBezTo>
                  <a:pt x="26330" y="2500780"/>
                  <a:pt x="46717" y="2497781"/>
                  <a:pt x="63500" y="2502576"/>
                </a:cubicBezTo>
                <a:cubicBezTo>
                  <a:pt x="76372" y="2506254"/>
                  <a:pt x="88900" y="2511043"/>
                  <a:pt x="101600" y="2515276"/>
                </a:cubicBezTo>
                <a:cubicBezTo>
                  <a:pt x="135467" y="2511043"/>
                  <a:pt x="171511" y="2515252"/>
                  <a:pt x="203200" y="2502576"/>
                </a:cubicBezTo>
                <a:cubicBezTo>
                  <a:pt x="236715" y="2489170"/>
                  <a:pt x="232822" y="2447529"/>
                  <a:pt x="215900" y="2426376"/>
                </a:cubicBezTo>
                <a:cubicBezTo>
                  <a:pt x="206365" y="2414457"/>
                  <a:pt x="190500" y="2409443"/>
                  <a:pt x="177800" y="2400976"/>
                </a:cubicBezTo>
                <a:cubicBezTo>
                  <a:pt x="152400" y="2405209"/>
                  <a:pt x="124632" y="2402160"/>
                  <a:pt x="101600" y="2413676"/>
                </a:cubicBezTo>
                <a:cubicBezTo>
                  <a:pt x="81905" y="2423524"/>
                  <a:pt x="69511" y="2471844"/>
                  <a:pt x="63500" y="2489876"/>
                </a:cubicBezTo>
                <a:cubicBezTo>
                  <a:pt x="67733" y="2502576"/>
                  <a:pt x="63500" y="2523743"/>
                  <a:pt x="76200" y="2527976"/>
                </a:cubicBezTo>
                <a:cubicBezTo>
                  <a:pt x="140567" y="2549432"/>
                  <a:pt x="140477" y="2512944"/>
                  <a:pt x="152400" y="2477176"/>
                </a:cubicBezTo>
                <a:cubicBezTo>
                  <a:pt x="143933" y="2434843"/>
                  <a:pt x="139696" y="2391439"/>
                  <a:pt x="127000" y="2350176"/>
                </a:cubicBezTo>
                <a:cubicBezTo>
                  <a:pt x="122511" y="2335587"/>
                  <a:pt x="109173" y="2325328"/>
                  <a:pt x="101600" y="2312076"/>
                </a:cubicBezTo>
                <a:cubicBezTo>
                  <a:pt x="92207" y="2295638"/>
                  <a:pt x="85593" y="2277714"/>
                  <a:pt x="76200" y="2261276"/>
                </a:cubicBezTo>
                <a:cubicBezTo>
                  <a:pt x="68627" y="2248024"/>
                  <a:pt x="56999" y="2237124"/>
                  <a:pt x="50800" y="2223176"/>
                </a:cubicBezTo>
                <a:cubicBezTo>
                  <a:pt x="39926" y="2198710"/>
                  <a:pt x="25400" y="2146976"/>
                  <a:pt x="25400" y="2146976"/>
                </a:cubicBezTo>
                <a:cubicBezTo>
                  <a:pt x="29633" y="2125809"/>
                  <a:pt x="30521" y="2103687"/>
                  <a:pt x="38100" y="2083476"/>
                </a:cubicBezTo>
                <a:cubicBezTo>
                  <a:pt x="45273" y="2064348"/>
                  <a:pt x="85878" y="2016260"/>
                  <a:pt x="101600" y="2007276"/>
                </a:cubicBezTo>
                <a:cubicBezTo>
                  <a:pt x="116755" y="1998616"/>
                  <a:pt x="135467" y="1998809"/>
                  <a:pt x="152400" y="1994576"/>
                </a:cubicBezTo>
                <a:cubicBezTo>
                  <a:pt x="177800" y="1998809"/>
                  <a:pt x="204171" y="1999133"/>
                  <a:pt x="228600" y="2007276"/>
                </a:cubicBezTo>
                <a:cubicBezTo>
                  <a:pt x="364155" y="2052461"/>
                  <a:pt x="250128" y="2344597"/>
                  <a:pt x="254000" y="2375576"/>
                </a:cubicBezTo>
                <a:cubicBezTo>
                  <a:pt x="256625" y="2396579"/>
                  <a:pt x="286422" y="2347978"/>
                  <a:pt x="304800" y="2337476"/>
                </a:cubicBezTo>
                <a:cubicBezTo>
                  <a:pt x="316423" y="2330834"/>
                  <a:pt x="330200" y="2329009"/>
                  <a:pt x="342900" y="2324776"/>
                </a:cubicBezTo>
                <a:cubicBezTo>
                  <a:pt x="397933" y="2333243"/>
                  <a:pt x="453982" y="2336671"/>
                  <a:pt x="508000" y="2350176"/>
                </a:cubicBezTo>
                <a:cubicBezTo>
                  <a:pt x="566817" y="2364880"/>
                  <a:pt x="590959" y="2384315"/>
                  <a:pt x="635000" y="2413676"/>
                </a:cubicBezTo>
                <a:cubicBezTo>
                  <a:pt x="638565" y="2419023"/>
                  <a:pt x="703402" y="2488762"/>
                  <a:pt x="622300" y="2477176"/>
                </a:cubicBezTo>
                <a:cubicBezTo>
                  <a:pt x="601346" y="2474183"/>
                  <a:pt x="588433" y="2451776"/>
                  <a:pt x="571500" y="2439076"/>
                </a:cubicBezTo>
                <a:cubicBezTo>
                  <a:pt x="575733" y="2426376"/>
                  <a:pt x="570813" y="2400976"/>
                  <a:pt x="584200" y="2400976"/>
                </a:cubicBezTo>
                <a:cubicBezTo>
                  <a:pt x="597587" y="2400976"/>
                  <a:pt x="601872" y="2426647"/>
                  <a:pt x="596900" y="2439076"/>
                </a:cubicBezTo>
                <a:cubicBezTo>
                  <a:pt x="591231" y="2453248"/>
                  <a:pt x="571500" y="2456009"/>
                  <a:pt x="558800" y="2464476"/>
                </a:cubicBezTo>
                <a:lnTo>
                  <a:pt x="457200" y="2451776"/>
                </a:lnTo>
                <a:cubicBezTo>
                  <a:pt x="440811" y="2437728"/>
                  <a:pt x="449614" y="2395653"/>
                  <a:pt x="469900" y="2388276"/>
                </a:cubicBezTo>
                <a:cubicBezTo>
                  <a:pt x="509883" y="2373737"/>
                  <a:pt x="554567" y="2396743"/>
                  <a:pt x="596900" y="2400976"/>
                </a:cubicBezTo>
                <a:cubicBezTo>
                  <a:pt x="618067" y="2409443"/>
                  <a:pt x="642887" y="2411782"/>
                  <a:pt x="660400" y="2426376"/>
                </a:cubicBezTo>
                <a:cubicBezTo>
                  <a:pt x="670684" y="2434946"/>
                  <a:pt x="682566" y="2455010"/>
                  <a:pt x="673100" y="2464476"/>
                </a:cubicBezTo>
                <a:cubicBezTo>
                  <a:pt x="657836" y="2479740"/>
                  <a:pt x="630767" y="2472943"/>
                  <a:pt x="609600" y="2477176"/>
                </a:cubicBezTo>
                <a:cubicBezTo>
                  <a:pt x="529167" y="2468709"/>
                  <a:pt x="446978" y="2470509"/>
                  <a:pt x="368300" y="2451776"/>
                </a:cubicBezTo>
                <a:cubicBezTo>
                  <a:pt x="353452" y="2448241"/>
                  <a:pt x="349726" y="2427328"/>
                  <a:pt x="342900" y="2413676"/>
                </a:cubicBezTo>
                <a:cubicBezTo>
                  <a:pt x="336913" y="2401702"/>
                  <a:pt x="317500" y="2379809"/>
                  <a:pt x="330200" y="2375576"/>
                </a:cubicBezTo>
                <a:cubicBezTo>
                  <a:pt x="358598" y="2366110"/>
                  <a:pt x="389467" y="2384043"/>
                  <a:pt x="419100" y="2388276"/>
                </a:cubicBezTo>
                <a:cubicBezTo>
                  <a:pt x="431800" y="2396743"/>
                  <a:pt x="446407" y="2402883"/>
                  <a:pt x="457200" y="2413676"/>
                </a:cubicBezTo>
                <a:cubicBezTo>
                  <a:pt x="490173" y="2446649"/>
                  <a:pt x="500580" y="2475036"/>
                  <a:pt x="520700" y="2515276"/>
                </a:cubicBezTo>
                <a:cubicBezTo>
                  <a:pt x="541867" y="2502576"/>
                  <a:pt x="559617" y="2479411"/>
                  <a:pt x="584200" y="2477176"/>
                </a:cubicBezTo>
                <a:cubicBezTo>
                  <a:pt x="727482" y="2464150"/>
                  <a:pt x="780707" y="2473829"/>
                  <a:pt x="889000" y="2527976"/>
                </a:cubicBezTo>
                <a:cubicBezTo>
                  <a:pt x="902652" y="2534802"/>
                  <a:pt x="914400" y="2544909"/>
                  <a:pt x="927100" y="2553376"/>
                </a:cubicBezTo>
                <a:cubicBezTo>
                  <a:pt x="914400" y="2561843"/>
                  <a:pt x="904056" y="2581285"/>
                  <a:pt x="889000" y="2578776"/>
                </a:cubicBezTo>
                <a:cubicBezTo>
                  <a:pt x="871284" y="2575823"/>
                  <a:pt x="847378" y="2558288"/>
                  <a:pt x="850900" y="2540676"/>
                </a:cubicBezTo>
                <a:cubicBezTo>
                  <a:pt x="854613" y="2522112"/>
                  <a:pt x="884767" y="2523743"/>
                  <a:pt x="901700" y="2515276"/>
                </a:cubicBezTo>
                <a:cubicBezTo>
                  <a:pt x="918633" y="2523743"/>
                  <a:pt x="935099" y="2533218"/>
                  <a:pt x="952500" y="2540676"/>
                </a:cubicBezTo>
                <a:cubicBezTo>
                  <a:pt x="964805" y="2545949"/>
                  <a:pt x="978626" y="2547389"/>
                  <a:pt x="990600" y="2553376"/>
                </a:cubicBezTo>
                <a:cubicBezTo>
                  <a:pt x="1004252" y="2560202"/>
                  <a:pt x="1016000" y="2570309"/>
                  <a:pt x="1028700" y="2578776"/>
                </a:cubicBezTo>
                <a:cubicBezTo>
                  <a:pt x="1024467" y="2561843"/>
                  <a:pt x="1026009" y="2542275"/>
                  <a:pt x="1016000" y="2527976"/>
                </a:cubicBezTo>
                <a:cubicBezTo>
                  <a:pt x="956442" y="2442894"/>
                  <a:pt x="955850" y="2454986"/>
                  <a:pt x="876300" y="2439076"/>
                </a:cubicBezTo>
                <a:cubicBezTo>
                  <a:pt x="863600" y="2426376"/>
                  <a:pt x="853900" y="2409698"/>
                  <a:pt x="838200" y="2400976"/>
                </a:cubicBezTo>
                <a:cubicBezTo>
                  <a:pt x="814795" y="2387973"/>
                  <a:pt x="784277" y="2390428"/>
                  <a:pt x="762000" y="2375576"/>
                </a:cubicBezTo>
                <a:lnTo>
                  <a:pt x="723900" y="2350176"/>
                </a:lnTo>
                <a:cubicBezTo>
                  <a:pt x="702733" y="2354409"/>
                  <a:pt x="675664" y="2347612"/>
                  <a:pt x="660400" y="2362876"/>
                </a:cubicBezTo>
                <a:cubicBezTo>
                  <a:pt x="650934" y="2372342"/>
                  <a:pt x="659973" y="2398351"/>
                  <a:pt x="673100" y="2400976"/>
                </a:cubicBezTo>
                <a:cubicBezTo>
                  <a:pt x="691664" y="2404689"/>
                  <a:pt x="706967" y="2384043"/>
                  <a:pt x="723900" y="2375576"/>
                </a:cubicBezTo>
                <a:cubicBezTo>
                  <a:pt x="729889" y="2357609"/>
                  <a:pt x="749300" y="2302623"/>
                  <a:pt x="749300" y="2286676"/>
                </a:cubicBezTo>
                <a:cubicBezTo>
                  <a:pt x="749300" y="2265090"/>
                  <a:pt x="749147" y="2240741"/>
                  <a:pt x="736600" y="2223176"/>
                </a:cubicBezTo>
                <a:cubicBezTo>
                  <a:pt x="725596" y="2207770"/>
                  <a:pt x="702733" y="2206243"/>
                  <a:pt x="685800" y="2197776"/>
                </a:cubicBezTo>
                <a:cubicBezTo>
                  <a:pt x="660400" y="2206243"/>
                  <a:pt x="628532" y="2204244"/>
                  <a:pt x="609600" y="2223176"/>
                </a:cubicBezTo>
                <a:cubicBezTo>
                  <a:pt x="600134" y="2232642"/>
                  <a:pt x="634359" y="2236988"/>
                  <a:pt x="647700" y="2235876"/>
                </a:cubicBezTo>
                <a:cubicBezTo>
                  <a:pt x="686595" y="2232635"/>
                  <a:pt x="723900" y="2218943"/>
                  <a:pt x="762000" y="2210476"/>
                </a:cubicBezTo>
                <a:cubicBezTo>
                  <a:pt x="774700" y="2189309"/>
                  <a:pt x="797644" y="2171538"/>
                  <a:pt x="800100" y="2146976"/>
                </a:cubicBezTo>
                <a:cubicBezTo>
                  <a:pt x="814697" y="2001011"/>
                  <a:pt x="548913" y="2107243"/>
                  <a:pt x="533400" y="2108876"/>
                </a:cubicBezTo>
                <a:cubicBezTo>
                  <a:pt x="520700" y="2117343"/>
                  <a:pt x="504835" y="2122357"/>
                  <a:pt x="495300" y="2134276"/>
                </a:cubicBezTo>
                <a:cubicBezTo>
                  <a:pt x="486937" y="2144729"/>
                  <a:pt x="471461" y="2164950"/>
                  <a:pt x="482600" y="2172376"/>
                </a:cubicBezTo>
                <a:cubicBezTo>
                  <a:pt x="507507" y="2188980"/>
                  <a:pt x="541867" y="2180843"/>
                  <a:pt x="571500" y="2185076"/>
                </a:cubicBezTo>
                <a:cubicBezTo>
                  <a:pt x="588433" y="2180843"/>
                  <a:pt x="609958" y="2160034"/>
                  <a:pt x="622300" y="2172376"/>
                </a:cubicBezTo>
                <a:cubicBezTo>
                  <a:pt x="760419" y="2310495"/>
                  <a:pt x="571098" y="2235742"/>
                  <a:pt x="685800" y="2273976"/>
                </a:cubicBezTo>
                <a:cubicBezTo>
                  <a:pt x="698500" y="2269743"/>
                  <a:pt x="711365" y="2256576"/>
                  <a:pt x="723900" y="2261276"/>
                </a:cubicBezTo>
                <a:cubicBezTo>
                  <a:pt x="749281" y="2270794"/>
                  <a:pt x="764414" y="2297710"/>
                  <a:pt x="787400" y="2312076"/>
                </a:cubicBezTo>
                <a:cubicBezTo>
                  <a:pt x="798752" y="2319171"/>
                  <a:pt x="812800" y="2320543"/>
                  <a:pt x="825500" y="2324776"/>
                </a:cubicBezTo>
                <a:cubicBezTo>
                  <a:pt x="821267" y="2303609"/>
                  <a:pt x="830761" y="2273250"/>
                  <a:pt x="812800" y="2261276"/>
                </a:cubicBezTo>
                <a:cubicBezTo>
                  <a:pt x="800100" y="2252809"/>
                  <a:pt x="784407" y="2284409"/>
                  <a:pt x="787400" y="2299376"/>
                </a:cubicBezTo>
                <a:cubicBezTo>
                  <a:pt x="790393" y="2314343"/>
                  <a:pt x="812800" y="2316309"/>
                  <a:pt x="825500" y="2324776"/>
                </a:cubicBezTo>
                <a:cubicBezTo>
                  <a:pt x="842433" y="2299376"/>
                  <a:pt x="889952" y="2275880"/>
                  <a:pt x="876300" y="2248576"/>
                </a:cubicBezTo>
                <a:cubicBezTo>
                  <a:pt x="867833" y="2231643"/>
                  <a:pt x="864287" y="2211163"/>
                  <a:pt x="850900" y="2197776"/>
                </a:cubicBezTo>
                <a:cubicBezTo>
                  <a:pt x="830034" y="2176910"/>
                  <a:pt x="781470" y="2154400"/>
                  <a:pt x="749300" y="2146976"/>
                </a:cubicBezTo>
                <a:cubicBezTo>
                  <a:pt x="670130" y="2128706"/>
                  <a:pt x="621295" y="2121408"/>
                  <a:pt x="546100" y="2108876"/>
                </a:cubicBezTo>
                <a:cubicBezTo>
                  <a:pt x="526178" y="2118837"/>
                  <a:pt x="475151" y="2141725"/>
                  <a:pt x="457200" y="2159676"/>
                </a:cubicBezTo>
                <a:cubicBezTo>
                  <a:pt x="446407" y="2170469"/>
                  <a:pt x="440267" y="2185076"/>
                  <a:pt x="431800" y="2197776"/>
                </a:cubicBezTo>
                <a:cubicBezTo>
                  <a:pt x="436033" y="2218943"/>
                  <a:pt x="425193" y="2251623"/>
                  <a:pt x="444500" y="2261276"/>
                </a:cubicBezTo>
                <a:cubicBezTo>
                  <a:pt x="460112" y="2269082"/>
                  <a:pt x="457200" y="2227930"/>
                  <a:pt x="457200" y="2210476"/>
                </a:cubicBezTo>
                <a:cubicBezTo>
                  <a:pt x="457200" y="2184726"/>
                  <a:pt x="448733" y="2159676"/>
                  <a:pt x="444500" y="2134276"/>
                </a:cubicBezTo>
                <a:cubicBezTo>
                  <a:pt x="431800" y="2146976"/>
                  <a:pt x="416363" y="2157432"/>
                  <a:pt x="406400" y="2172376"/>
                </a:cubicBezTo>
                <a:cubicBezTo>
                  <a:pt x="399112" y="2183308"/>
                  <a:pt x="382694" y="2254502"/>
                  <a:pt x="381000" y="2261276"/>
                </a:cubicBezTo>
                <a:cubicBezTo>
                  <a:pt x="393700" y="2269743"/>
                  <a:pt x="403870" y="2287691"/>
                  <a:pt x="419100" y="2286676"/>
                </a:cubicBezTo>
                <a:cubicBezTo>
                  <a:pt x="517619" y="2280108"/>
                  <a:pt x="550786" y="2258933"/>
                  <a:pt x="622300" y="2223176"/>
                </a:cubicBezTo>
                <a:cubicBezTo>
                  <a:pt x="626533" y="2210476"/>
                  <a:pt x="638010" y="2198120"/>
                  <a:pt x="635000" y="2185076"/>
                </a:cubicBezTo>
                <a:cubicBezTo>
                  <a:pt x="608379" y="2069718"/>
                  <a:pt x="591188" y="2048273"/>
                  <a:pt x="495300" y="1994576"/>
                </a:cubicBezTo>
                <a:cubicBezTo>
                  <a:pt x="420968" y="1952950"/>
                  <a:pt x="347522" y="1907217"/>
                  <a:pt x="266700" y="1880276"/>
                </a:cubicBezTo>
                <a:lnTo>
                  <a:pt x="228600" y="1867576"/>
                </a:lnTo>
                <a:cubicBezTo>
                  <a:pt x="182077" y="1914099"/>
                  <a:pt x="158417" y="1917710"/>
                  <a:pt x="203200" y="2007276"/>
                </a:cubicBezTo>
                <a:cubicBezTo>
                  <a:pt x="211667" y="2024209"/>
                  <a:pt x="237067" y="2024209"/>
                  <a:pt x="254000" y="2032676"/>
                </a:cubicBezTo>
                <a:cubicBezTo>
                  <a:pt x="287867" y="2028443"/>
                  <a:pt x="322672" y="2028956"/>
                  <a:pt x="355600" y="2019976"/>
                </a:cubicBezTo>
                <a:cubicBezTo>
                  <a:pt x="370326" y="2015960"/>
                  <a:pt x="381489" y="2003734"/>
                  <a:pt x="393700" y="1994576"/>
                </a:cubicBezTo>
                <a:cubicBezTo>
                  <a:pt x="415385" y="1978312"/>
                  <a:pt x="436033" y="1960709"/>
                  <a:pt x="457200" y="1943776"/>
                </a:cubicBezTo>
                <a:cubicBezTo>
                  <a:pt x="496848" y="1864480"/>
                  <a:pt x="466115" y="1889191"/>
                  <a:pt x="508000" y="1931076"/>
                </a:cubicBezTo>
                <a:cubicBezTo>
                  <a:pt x="518793" y="1941869"/>
                  <a:pt x="533400" y="1948009"/>
                  <a:pt x="546100" y="1956476"/>
                </a:cubicBezTo>
                <a:cubicBezTo>
                  <a:pt x="634965" y="1934260"/>
                  <a:pt x="563319" y="1961428"/>
                  <a:pt x="635000" y="1905676"/>
                </a:cubicBezTo>
                <a:cubicBezTo>
                  <a:pt x="659097" y="1886934"/>
                  <a:pt x="711200" y="1854876"/>
                  <a:pt x="711200" y="1854876"/>
                </a:cubicBezTo>
                <a:cubicBezTo>
                  <a:pt x="706967" y="1825243"/>
                  <a:pt x="719667" y="1787143"/>
                  <a:pt x="698500" y="1765976"/>
                </a:cubicBezTo>
                <a:cubicBezTo>
                  <a:pt x="685113" y="1752589"/>
                  <a:pt x="659527" y="1776593"/>
                  <a:pt x="647700" y="1791376"/>
                </a:cubicBezTo>
                <a:cubicBezTo>
                  <a:pt x="615250" y="1831938"/>
                  <a:pt x="600269" y="1882868"/>
                  <a:pt x="584200" y="1931076"/>
                </a:cubicBezTo>
                <a:cubicBezTo>
                  <a:pt x="588433" y="1943776"/>
                  <a:pt x="584200" y="1973409"/>
                  <a:pt x="596900" y="1969176"/>
                </a:cubicBezTo>
                <a:cubicBezTo>
                  <a:pt x="614861" y="1963189"/>
                  <a:pt x="614611" y="1935676"/>
                  <a:pt x="622300" y="1918376"/>
                </a:cubicBezTo>
                <a:cubicBezTo>
                  <a:pt x="642548" y="1872818"/>
                  <a:pt x="646436" y="1858668"/>
                  <a:pt x="660400" y="1816776"/>
                </a:cubicBezTo>
                <a:cubicBezTo>
                  <a:pt x="656167" y="1799843"/>
                  <a:pt x="647700" y="1748522"/>
                  <a:pt x="647700" y="1765976"/>
                </a:cubicBezTo>
                <a:cubicBezTo>
                  <a:pt x="647700" y="1825394"/>
                  <a:pt x="647510" y="1885773"/>
                  <a:pt x="660400" y="1943776"/>
                </a:cubicBezTo>
                <a:cubicBezTo>
                  <a:pt x="664992" y="1964439"/>
                  <a:pt x="685800" y="1977643"/>
                  <a:pt x="698500" y="1994576"/>
                </a:cubicBezTo>
                <a:cubicBezTo>
                  <a:pt x="706967" y="1981876"/>
                  <a:pt x="708933" y="1959469"/>
                  <a:pt x="723900" y="1956476"/>
                </a:cubicBezTo>
                <a:cubicBezTo>
                  <a:pt x="756538" y="1949948"/>
                  <a:pt x="781487" y="2020851"/>
                  <a:pt x="787400" y="2032676"/>
                </a:cubicBezTo>
                <a:cubicBezTo>
                  <a:pt x="809003" y="1946264"/>
                  <a:pt x="811656" y="1958843"/>
                  <a:pt x="787400" y="1829476"/>
                </a:cubicBezTo>
                <a:cubicBezTo>
                  <a:pt x="783911" y="1810868"/>
                  <a:pt x="769031" y="1796254"/>
                  <a:pt x="762000" y="1778676"/>
                </a:cubicBezTo>
                <a:cubicBezTo>
                  <a:pt x="751877" y="1753369"/>
                  <a:pt x="733538" y="1677737"/>
                  <a:pt x="711200" y="1651676"/>
                </a:cubicBezTo>
                <a:cubicBezTo>
                  <a:pt x="569426" y="1486273"/>
                  <a:pt x="728938" y="1716383"/>
                  <a:pt x="635000" y="1575476"/>
                </a:cubicBezTo>
                <a:cubicBezTo>
                  <a:pt x="622300" y="1583943"/>
                  <a:pt x="598282" y="1585675"/>
                  <a:pt x="596900" y="1600876"/>
                </a:cubicBezTo>
                <a:cubicBezTo>
                  <a:pt x="578006" y="1808706"/>
                  <a:pt x="578955" y="1793587"/>
                  <a:pt x="635000" y="1905676"/>
                </a:cubicBezTo>
                <a:cubicBezTo>
                  <a:pt x="626533" y="1935309"/>
                  <a:pt x="635243" y="1977481"/>
                  <a:pt x="609600" y="1994576"/>
                </a:cubicBezTo>
                <a:cubicBezTo>
                  <a:pt x="591988" y="2006317"/>
                  <a:pt x="572351" y="1972737"/>
                  <a:pt x="558800" y="1956476"/>
                </a:cubicBezTo>
                <a:cubicBezTo>
                  <a:pt x="550230" y="1946192"/>
                  <a:pt x="549110" y="1931420"/>
                  <a:pt x="546100" y="1918376"/>
                </a:cubicBezTo>
                <a:cubicBezTo>
                  <a:pt x="536392" y="1876310"/>
                  <a:pt x="520700" y="1791376"/>
                  <a:pt x="520700" y="1791376"/>
                </a:cubicBezTo>
                <a:cubicBezTo>
                  <a:pt x="524933" y="1727876"/>
                  <a:pt x="519594" y="1663001"/>
                  <a:pt x="533400" y="1600876"/>
                </a:cubicBezTo>
                <a:cubicBezTo>
                  <a:pt x="537296" y="1583343"/>
                  <a:pt x="561537" y="1577720"/>
                  <a:pt x="571500" y="1562776"/>
                </a:cubicBezTo>
                <a:cubicBezTo>
                  <a:pt x="578926" y="1551637"/>
                  <a:pt x="579967" y="1537376"/>
                  <a:pt x="584200" y="1524676"/>
                </a:cubicBezTo>
                <a:cubicBezTo>
                  <a:pt x="579967" y="1511976"/>
                  <a:pt x="582393" y="1494357"/>
                  <a:pt x="571500" y="1486576"/>
                </a:cubicBezTo>
                <a:cubicBezTo>
                  <a:pt x="554851" y="1474684"/>
                  <a:pt x="471657" y="1455265"/>
                  <a:pt x="444500" y="1448476"/>
                </a:cubicBezTo>
                <a:cubicBezTo>
                  <a:pt x="427567" y="1456943"/>
                  <a:pt x="396377" y="1455134"/>
                  <a:pt x="393700" y="1473876"/>
                </a:cubicBezTo>
                <a:cubicBezTo>
                  <a:pt x="382309" y="1553611"/>
                  <a:pt x="399108" y="1634962"/>
                  <a:pt x="406400" y="1715176"/>
                </a:cubicBezTo>
                <a:cubicBezTo>
                  <a:pt x="407612" y="1728508"/>
                  <a:pt x="409634" y="1743810"/>
                  <a:pt x="419100" y="1753276"/>
                </a:cubicBezTo>
                <a:cubicBezTo>
                  <a:pt x="428566" y="1762742"/>
                  <a:pt x="444500" y="1761743"/>
                  <a:pt x="457200" y="1765976"/>
                </a:cubicBezTo>
                <a:cubicBezTo>
                  <a:pt x="469900" y="1761743"/>
                  <a:pt x="485016" y="1761846"/>
                  <a:pt x="495300" y="1753276"/>
                </a:cubicBezTo>
                <a:cubicBezTo>
                  <a:pt x="511561" y="1739725"/>
                  <a:pt x="523121" y="1720979"/>
                  <a:pt x="533400" y="1702476"/>
                </a:cubicBezTo>
                <a:cubicBezTo>
                  <a:pt x="559157" y="1656113"/>
                  <a:pt x="557961" y="1635563"/>
                  <a:pt x="571500" y="1588176"/>
                </a:cubicBezTo>
                <a:cubicBezTo>
                  <a:pt x="575178" y="1575304"/>
                  <a:pt x="579967" y="1562776"/>
                  <a:pt x="584200" y="1550076"/>
                </a:cubicBezTo>
                <a:cubicBezTo>
                  <a:pt x="541101" y="1356132"/>
                  <a:pt x="582847" y="1500353"/>
                  <a:pt x="533400" y="1384976"/>
                </a:cubicBezTo>
                <a:cubicBezTo>
                  <a:pt x="515350" y="1342860"/>
                  <a:pt x="535355" y="1346876"/>
                  <a:pt x="508000" y="1346876"/>
                </a:cubicBezTo>
              </a:path>
            </a:pathLst>
          </a:custGeom>
          <a:noFill/>
          <a:ln w="38100">
            <a:solidFill>
              <a:srgbClr val="49F73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Effect Size</a:t>
            </a:r>
          </a:p>
        </p:txBody>
      </p:sp>
      <p:sp>
        <p:nvSpPr>
          <p:cNvPr id="29699" name="Rectangle 3"/>
          <p:cNvSpPr>
            <a:spLocks noGrp="1" noChangeArrowheads="1"/>
          </p:cNvSpPr>
          <p:nvPr>
            <p:ph idx="4294967295"/>
          </p:nvPr>
        </p:nvSpPr>
        <p:spPr>
          <a:xfrm>
            <a:off x="184150" y="684213"/>
            <a:ext cx="8959850" cy="919162"/>
          </a:xfrm>
        </p:spPr>
        <p:txBody>
          <a:bodyPr anchor="t"/>
          <a:lstStyle/>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The difference between the null and alternative hypotheses can be characterized by a standardized effect size</a:t>
            </a:r>
          </a:p>
          <a:p>
            <a:pPr eaLnBrk="1" hangingPunct="1">
              <a:lnSpc>
                <a:spcPct val="115000"/>
              </a:lnSpc>
            </a:pPr>
            <a:endParaRPr lang="en-US" altLang="fr-FR" sz="2000" smtClean="0">
              <a:latin typeface="Calibri" panose="020F0502020204030204" pitchFamily="34" charset="0"/>
              <a:ea typeface="MS PGothic" panose="020B0600070205080204" pitchFamily="34" charset="-128"/>
            </a:endParaRPr>
          </a:p>
          <a:p>
            <a:pPr eaLnBrk="1" hangingPunct="1">
              <a:lnSpc>
                <a:spcPct val="115000"/>
              </a:lnSpc>
            </a:pPr>
            <a:endParaRPr lang="en-US" altLang="fr-FR" sz="2000" smtClean="0">
              <a:latin typeface="Calibri" panose="020F0502020204030204" pitchFamily="34" charset="0"/>
              <a:ea typeface="MS PGothic" panose="020B0600070205080204" pitchFamily="34" charset="-128"/>
            </a:endParaRPr>
          </a:p>
          <a:p>
            <a:pPr eaLnBrk="1" hangingPunct="1">
              <a:lnSpc>
                <a:spcPct val="115000"/>
              </a:lnSpc>
            </a:pPr>
            <a:endParaRPr lang="en-US" altLang="fr-FR" sz="2000" smtClean="0">
              <a:latin typeface="Calibri" panose="020F0502020204030204" pitchFamily="34" charset="0"/>
              <a:ea typeface="MS PGothic" panose="020B0600070205080204" pitchFamily="34" charset="-128"/>
            </a:endParaRPr>
          </a:p>
          <a:p>
            <a:pPr eaLnBrk="1" hangingPunct="1">
              <a:lnSpc>
                <a:spcPct val="115000"/>
              </a:lnSpc>
            </a:pPr>
            <a:endParaRPr lang="en-US" altLang="fr-FR" sz="2000" smtClean="0">
              <a:latin typeface="Calibri" panose="020F0502020204030204" pitchFamily="34" charset="0"/>
              <a:ea typeface="MS PGothic" panose="020B0600070205080204" pitchFamily="34" charset="-128"/>
            </a:endParaRPr>
          </a:p>
          <a:p>
            <a:pPr lvl="1" eaLnBrk="1" hangingPunct="1">
              <a:lnSpc>
                <a:spcPct val="110000"/>
              </a:lnSpc>
            </a:pPr>
            <a:endParaRPr lang="en-US" altLang="fr-FR" smtClean="0">
              <a:latin typeface="Calibri" panose="020F0502020204030204" pitchFamily="34" charset="0"/>
              <a:ea typeface="MS PGothic" panose="020B0600070205080204" pitchFamily="34" charset="-128"/>
            </a:endParaRPr>
          </a:p>
        </p:txBody>
      </p:sp>
      <p:pic>
        <p:nvPicPr>
          <p:cNvPr id="29700" name="Picture 6" descr="HypothesisTesting4.png"/>
          <p:cNvPicPr>
            <a:picLocks noChangeAspect="1"/>
          </p:cNvPicPr>
          <p:nvPr/>
        </p:nvPicPr>
        <p:blipFill>
          <a:blip r:embed="rId4">
            <a:extLst>
              <a:ext uri="{28A0092B-C50C-407E-A947-70E740481C1C}">
                <a14:useLocalDpi xmlns:a14="http://schemas.microsoft.com/office/drawing/2010/main" val="0"/>
              </a:ext>
            </a:extLst>
          </a:blip>
          <a:srcRect b="8533"/>
          <a:stretch>
            <a:fillRect/>
          </a:stretch>
        </p:blipFill>
        <p:spPr bwMode="auto">
          <a:xfrm>
            <a:off x="3289300" y="2209800"/>
            <a:ext cx="5272088"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701" name="Object 2"/>
          <p:cNvGraphicFramePr>
            <a:graphicFrameLocks noChangeAspect="1"/>
          </p:cNvGraphicFramePr>
          <p:nvPr/>
        </p:nvGraphicFramePr>
        <p:xfrm>
          <a:off x="638175" y="2700338"/>
          <a:ext cx="2251075" cy="728662"/>
        </p:xfrm>
        <a:graphic>
          <a:graphicData uri="http://schemas.openxmlformats.org/presentationml/2006/ole">
            <mc:AlternateContent xmlns:mc="http://schemas.openxmlformats.org/markup-compatibility/2006">
              <mc:Choice xmlns:v="urn:schemas-microsoft-com:vml" Requires="v">
                <p:oleObj spid="_x0000_s29706" name="Equation" r:id="rId5" imgW="1079500" imgH="393700" progId="Equation.3">
                  <p:embed/>
                </p:oleObj>
              </mc:Choice>
              <mc:Fallback>
                <p:oleObj name="Equation" r:id="rId5" imgW="1079500" imgH="393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175" y="2700338"/>
                        <a:ext cx="2251075"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t>Effect Size</a:t>
            </a:r>
            <a:endParaRPr lang="fr-FR" altLang="fr-FR" smtClean="0"/>
          </a:p>
        </p:txBody>
      </p:sp>
      <p:sp>
        <p:nvSpPr>
          <p:cNvPr id="31747" name="Rectangle 3"/>
          <p:cNvSpPr>
            <a:spLocks noGrp="1" noChangeArrowheads="1"/>
          </p:cNvSpPr>
          <p:nvPr>
            <p:ph idx="4294967295"/>
          </p:nvPr>
        </p:nvSpPr>
        <p:spPr>
          <a:xfrm>
            <a:off x="184150" y="684213"/>
            <a:ext cx="8959850" cy="1068387"/>
          </a:xfrm>
        </p:spPr>
        <p:txBody>
          <a:bodyPr anchor="t"/>
          <a:lstStyle/>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Effect size does not vary with sample size 	</a:t>
            </a: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although the estimate may become more accurate with larger samples</a:t>
            </a:r>
          </a:p>
          <a:p>
            <a:pPr eaLnBrk="1" hangingPunct="1">
              <a:lnSpc>
                <a:spcPct val="115000"/>
              </a:lnSpc>
            </a:pPr>
            <a:endParaRPr lang="en-US" altLang="fr-FR" sz="2000" smtClean="0">
              <a:latin typeface="Calibri" panose="020F0502020204030204" pitchFamily="34" charset="0"/>
              <a:ea typeface="MS PGothic" panose="020B0600070205080204" pitchFamily="34" charset="-128"/>
            </a:endParaRPr>
          </a:p>
          <a:p>
            <a:pPr eaLnBrk="1" hangingPunct="1">
              <a:lnSpc>
                <a:spcPct val="115000"/>
              </a:lnSpc>
            </a:pPr>
            <a:endParaRPr lang="en-US" altLang="fr-FR" sz="2400" smtClean="0">
              <a:ea typeface="MS PGothic" panose="020B0600070205080204" pitchFamily="34" charset="-128"/>
            </a:endParaRPr>
          </a:p>
          <a:p>
            <a:pPr eaLnBrk="1" hangingPunct="1">
              <a:lnSpc>
                <a:spcPct val="115000"/>
              </a:lnSpc>
            </a:pPr>
            <a:endParaRPr lang="en-US" altLang="fr-FR" sz="2400" smtClean="0">
              <a:ea typeface="MS PGothic" panose="020B0600070205080204" pitchFamily="34" charset="-128"/>
            </a:endParaRPr>
          </a:p>
          <a:p>
            <a:pPr eaLnBrk="1" hangingPunct="1">
              <a:lnSpc>
                <a:spcPct val="115000"/>
              </a:lnSpc>
            </a:pPr>
            <a:endParaRPr lang="en-US" altLang="fr-FR" sz="2400" smtClean="0">
              <a:ea typeface="MS PGothic" panose="020B0600070205080204" pitchFamily="34" charset="-128"/>
            </a:endParaRPr>
          </a:p>
          <a:p>
            <a:pPr lvl="1" eaLnBrk="1" hangingPunct="1">
              <a:lnSpc>
                <a:spcPct val="110000"/>
              </a:lnSpc>
            </a:pPr>
            <a:endParaRPr lang="en-US" altLang="fr-FR" sz="2000" smtClean="0">
              <a:ea typeface="MS PGothic" panose="020B0600070205080204" pitchFamily="34" charset="-128"/>
            </a:endParaRPr>
          </a:p>
        </p:txBody>
      </p:sp>
      <p:pic>
        <p:nvPicPr>
          <p:cNvPr id="31748" name="Picture 11" descr="HypothesisTesting2.png"/>
          <p:cNvPicPr>
            <a:picLocks noChangeAspect="1"/>
          </p:cNvPicPr>
          <p:nvPr/>
        </p:nvPicPr>
        <p:blipFill>
          <a:blip r:embed="rId4">
            <a:extLst>
              <a:ext uri="{28A0092B-C50C-407E-A947-70E740481C1C}">
                <a14:useLocalDpi xmlns:a14="http://schemas.microsoft.com/office/drawing/2010/main" val="0"/>
              </a:ext>
            </a:extLst>
          </a:blip>
          <a:srcRect b="9508"/>
          <a:stretch>
            <a:fillRect/>
          </a:stretch>
        </p:blipFill>
        <p:spPr bwMode="auto">
          <a:xfrm>
            <a:off x="3276600" y="2224088"/>
            <a:ext cx="5297488"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749" name="Object 2"/>
          <p:cNvGraphicFramePr>
            <a:graphicFrameLocks noChangeAspect="1"/>
          </p:cNvGraphicFramePr>
          <p:nvPr/>
        </p:nvGraphicFramePr>
        <p:xfrm>
          <a:off x="638175" y="2700338"/>
          <a:ext cx="2251075" cy="728662"/>
        </p:xfrm>
        <a:graphic>
          <a:graphicData uri="http://schemas.openxmlformats.org/presentationml/2006/ole">
            <mc:AlternateContent xmlns:mc="http://schemas.openxmlformats.org/markup-compatibility/2006">
              <mc:Choice xmlns:v="urn:schemas-microsoft-com:vml" Requires="v">
                <p:oleObj spid="_x0000_s31755" name="Equation" r:id="rId5" imgW="1079500" imgH="393700" progId="Equation.3">
                  <p:embed/>
                </p:oleObj>
              </mc:Choice>
              <mc:Fallback>
                <p:oleObj name="Equation" r:id="rId5" imgW="1079500" imgH="393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175" y="2700338"/>
                        <a:ext cx="2251075"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1750" name="Picture 6" descr="HypothesisTesting4.png"/>
          <p:cNvPicPr>
            <a:picLocks noChangeAspect="1"/>
          </p:cNvPicPr>
          <p:nvPr/>
        </p:nvPicPr>
        <p:blipFill>
          <a:blip r:embed="rId7">
            <a:extLst>
              <a:ext uri="{28A0092B-C50C-407E-A947-70E740481C1C}">
                <a14:useLocalDpi xmlns:a14="http://schemas.microsoft.com/office/drawing/2010/main" val="0"/>
              </a:ext>
            </a:extLst>
          </a:blip>
          <a:srcRect b="8533"/>
          <a:stretch>
            <a:fillRect/>
          </a:stretch>
        </p:blipFill>
        <p:spPr bwMode="auto">
          <a:xfrm>
            <a:off x="3289300" y="2209800"/>
            <a:ext cx="5272088"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2" descr="HypothesisTesting3.png"/>
          <p:cNvPicPr>
            <a:picLocks noChangeAspect="1"/>
          </p:cNvPicPr>
          <p:nvPr/>
        </p:nvPicPr>
        <p:blipFill>
          <a:blip r:embed="rId3">
            <a:extLst>
              <a:ext uri="{28A0092B-C50C-407E-A947-70E740481C1C}">
                <a14:useLocalDpi xmlns:a14="http://schemas.microsoft.com/office/drawing/2010/main" val="0"/>
              </a:ext>
            </a:extLst>
          </a:blip>
          <a:srcRect b="6442"/>
          <a:stretch>
            <a:fillRect/>
          </a:stretch>
        </p:blipFill>
        <p:spPr bwMode="auto">
          <a:xfrm>
            <a:off x="3289300" y="2219325"/>
            <a:ext cx="5272088"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r>
              <a:rPr lang="en-US" altLang="en-US" smtClean="0"/>
              <a:t>Effect size and power</a:t>
            </a:r>
            <a:endParaRPr lang="fr-FR" altLang="en-US" smtClean="0"/>
          </a:p>
        </p:txBody>
      </p:sp>
      <p:sp>
        <p:nvSpPr>
          <p:cNvPr id="26627" name="Rectangle 3">
            <a:extLst/>
          </p:cNvPr>
          <p:cNvSpPr>
            <a:spLocks noGrp="1" noChangeArrowheads="1"/>
          </p:cNvSpPr>
          <p:nvPr>
            <p:ph idx="4294967295"/>
          </p:nvPr>
        </p:nvSpPr>
        <p:spPr>
          <a:xfrm>
            <a:off x="0" y="560388"/>
            <a:ext cx="9144000" cy="1658937"/>
          </a:xfrm>
        </p:spPr>
        <p:txBody>
          <a:bodyPr rtlCol="0">
            <a:normAutofit/>
          </a:bodyPr>
          <a:lstStyle/>
          <a:p>
            <a:pPr marL="472500" lvl="1" indent="-229500" eaLnBrk="1" fontAlgn="auto" hangingPunct="1">
              <a:lnSpc>
                <a:spcPct val="115000"/>
              </a:lnSpc>
              <a:spcAft>
                <a:spcPts val="0"/>
              </a:spcAft>
              <a:defRPr/>
            </a:pPr>
            <a:r>
              <a:rPr lang="en-US" altLang="en-US" sz="2000" dirty="0">
                <a:solidFill>
                  <a:schemeClr val="tx1"/>
                </a:solidFill>
                <a:latin typeface="Calibri" panose="020F0502020204030204" pitchFamily="34" charset="0"/>
                <a:ea typeface="ＭＳ Ｐゴシック" pitchFamily="34" charset="-128"/>
              </a:rPr>
              <a:t>Experiments with smaller effect sizes have smaller power</a:t>
            </a:r>
          </a:p>
          <a:p>
            <a:pPr marL="0" indent="0" eaLnBrk="1" fontAlgn="auto" hangingPunct="1">
              <a:lnSpc>
                <a:spcPct val="115000"/>
              </a:lnSpc>
              <a:spcAft>
                <a:spcPts val="0"/>
              </a:spcAft>
              <a:buFont typeface="Arial" panose="020B0604020202020204" pitchFamily="34" charset="0"/>
              <a:buNone/>
              <a:defRPr/>
            </a:pPr>
            <a:endParaRPr lang="en-US" altLang="en-US" sz="2000" dirty="0">
              <a:solidFill>
                <a:schemeClr val="tx1"/>
              </a:solidFill>
              <a:ea typeface="ＭＳ Ｐゴシック" pitchFamily="34" charset="-128"/>
            </a:endParaRPr>
          </a:p>
          <a:p>
            <a:pPr marL="229500" indent="-229500" eaLnBrk="1" fontAlgn="auto" hangingPunct="1">
              <a:lnSpc>
                <a:spcPct val="115000"/>
              </a:lnSpc>
              <a:spcAft>
                <a:spcPts val="0"/>
              </a:spcAft>
              <a:defRPr/>
            </a:pPr>
            <a:endParaRPr lang="en-US" altLang="en-US" sz="2000" dirty="0">
              <a:solidFill>
                <a:schemeClr val="tx1"/>
              </a:solidFill>
              <a:ea typeface="ＭＳ Ｐゴシック" pitchFamily="34" charset="-128"/>
            </a:endParaRPr>
          </a:p>
          <a:p>
            <a:pPr marL="472500" lvl="1" indent="-229500" eaLnBrk="1" fontAlgn="auto" hangingPunct="1">
              <a:lnSpc>
                <a:spcPct val="110000"/>
              </a:lnSpc>
              <a:spcAft>
                <a:spcPts val="0"/>
              </a:spcAft>
              <a:defRPr/>
            </a:pPr>
            <a:endParaRPr lang="en-US" altLang="en-US" dirty="0">
              <a:solidFill>
                <a:schemeClr val="tx1"/>
              </a:solidFill>
              <a:ea typeface="ＭＳ Ｐゴシック" pitchFamily="34" charset="-128"/>
            </a:endParaRPr>
          </a:p>
        </p:txBody>
      </p:sp>
      <p:cxnSp>
        <p:nvCxnSpPr>
          <p:cNvPr id="33797" name="Straight Connector 6"/>
          <p:cNvCxnSpPr>
            <a:cxnSpLocks noChangeShapeType="1"/>
          </p:cNvCxnSpPr>
          <p:nvPr/>
        </p:nvCxnSpPr>
        <p:spPr bwMode="auto">
          <a:xfrm rot="5400000">
            <a:off x="5372100" y="3751263"/>
            <a:ext cx="2144713" cy="14287"/>
          </a:xfrm>
          <a:prstGeom prst="line">
            <a:avLst/>
          </a:prstGeom>
          <a:noFill/>
          <a:ln w="38100">
            <a:solidFill>
              <a:srgbClr val="FC0128"/>
            </a:solidFill>
            <a:round/>
            <a:headEnd/>
            <a:tailEnd/>
          </a:ln>
          <a:extLst>
            <a:ext uri="{909E8E84-426E-40dd-AFC4-6F175D3DCCD1}">
              <a14:hiddenFill xmlns:a14="http://schemas.microsoft.com/office/drawing/2010/main">
                <a:noFill/>
              </a14:hiddenFill>
            </a:ext>
          </a:extLst>
        </p:spPr>
      </p:cxnSp>
      <p:cxnSp>
        <p:nvCxnSpPr>
          <p:cNvPr id="33798" name="Straight Connector 7"/>
          <p:cNvCxnSpPr>
            <a:cxnSpLocks noChangeShapeType="1"/>
          </p:cNvCxnSpPr>
          <p:nvPr/>
        </p:nvCxnSpPr>
        <p:spPr bwMode="auto">
          <a:xfrm rot="5400000">
            <a:off x="4270376" y="4438650"/>
            <a:ext cx="781050" cy="3175"/>
          </a:xfrm>
          <a:prstGeom prst="line">
            <a:avLst/>
          </a:prstGeom>
          <a:noFill/>
          <a:ln w="38100">
            <a:solidFill>
              <a:srgbClr val="FC0128"/>
            </a:solidFill>
            <a:round/>
            <a:headEnd/>
            <a:tailEnd/>
          </a:ln>
          <a:extLst>
            <a:ext uri="{909E8E84-426E-40dd-AFC4-6F175D3DCCD1}">
              <a14:hiddenFill xmlns:a14="http://schemas.microsoft.com/office/drawing/2010/main">
                <a:noFill/>
              </a14:hiddenFill>
            </a:ext>
          </a:extLst>
        </p:spPr>
      </p:cxnSp>
      <p:sp>
        <p:nvSpPr>
          <p:cNvPr id="33799" name="Freeform 10"/>
          <p:cNvSpPr>
            <a:spLocks noChangeArrowheads="1"/>
          </p:cNvSpPr>
          <p:nvPr/>
        </p:nvSpPr>
        <p:spPr bwMode="auto">
          <a:xfrm>
            <a:off x="6443663" y="3455988"/>
            <a:ext cx="598487" cy="1046162"/>
          </a:xfrm>
          <a:custGeom>
            <a:avLst/>
            <a:gdLst>
              <a:gd name="T0" fmla="*/ 85723 w 598007"/>
              <a:gd name="T1" fmla="*/ 903 h 1394971"/>
              <a:gd name="T2" fmla="*/ 72764 w 598007"/>
              <a:gd name="T3" fmla="*/ 12209 h 1394971"/>
              <a:gd name="T4" fmla="*/ 228253 w 598007"/>
              <a:gd name="T5" fmla="*/ 21900 h 1394971"/>
              <a:gd name="T6" fmla="*/ 150510 w 598007"/>
              <a:gd name="T7" fmla="*/ 18266 h 1394971"/>
              <a:gd name="T8" fmla="*/ 150510 w 598007"/>
              <a:gd name="T9" fmla="*/ 13017 h 1394971"/>
              <a:gd name="T10" fmla="*/ 98681 w 598007"/>
              <a:gd name="T11" fmla="*/ 26342 h 1394971"/>
              <a:gd name="T12" fmla="*/ 85723 w 598007"/>
              <a:gd name="T13" fmla="*/ 23516 h 1394971"/>
              <a:gd name="T14" fmla="*/ 202337 w 598007"/>
              <a:gd name="T15" fmla="*/ 25535 h 1394971"/>
              <a:gd name="T16" fmla="*/ 280082 w 598007"/>
              <a:gd name="T17" fmla="*/ 27554 h 1394971"/>
              <a:gd name="T18" fmla="*/ 202337 w 598007"/>
              <a:gd name="T19" fmla="*/ 31592 h 1394971"/>
              <a:gd name="T20" fmla="*/ 137551 w 598007"/>
              <a:gd name="T21" fmla="*/ 31188 h 1394971"/>
              <a:gd name="T22" fmla="*/ 85723 w 598007"/>
              <a:gd name="T23" fmla="*/ 27957 h 1394971"/>
              <a:gd name="T24" fmla="*/ 111636 w 598007"/>
              <a:gd name="T25" fmla="*/ 29169 h 1394971"/>
              <a:gd name="T26" fmla="*/ 111636 w 598007"/>
              <a:gd name="T27" fmla="*/ 34822 h 1394971"/>
              <a:gd name="T28" fmla="*/ 98681 w 598007"/>
              <a:gd name="T29" fmla="*/ 43706 h 1394971"/>
              <a:gd name="T30" fmla="*/ 59808 w 598007"/>
              <a:gd name="T31" fmla="*/ 43706 h 1394971"/>
              <a:gd name="T32" fmla="*/ 111636 w 598007"/>
              <a:gd name="T33" fmla="*/ 38053 h 1394971"/>
              <a:gd name="T34" fmla="*/ 189381 w 598007"/>
              <a:gd name="T35" fmla="*/ 39264 h 1394971"/>
              <a:gd name="T36" fmla="*/ 357827 w 598007"/>
              <a:gd name="T37" fmla="*/ 42495 h 1394971"/>
              <a:gd name="T38" fmla="*/ 254168 w 598007"/>
              <a:gd name="T39" fmla="*/ 41283 h 1394971"/>
              <a:gd name="T40" fmla="*/ 513312 w 598007"/>
              <a:gd name="T41" fmla="*/ 43302 h 1394971"/>
              <a:gd name="T42" fmla="*/ 604014 w 598007"/>
              <a:gd name="T43" fmla="*/ 43302 h 1394971"/>
              <a:gd name="T44" fmla="*/ 487399 w 598007"/>
              <a:gd name="T45" fmla="*/ 40475 h 1394971"/>
              <a:gd name="T46" fmla="*/ 409655 w 598007"/>
              <a:gd name="T47" fmla="*/ 38456 h 1394971"/>
              <a:gd name="T48" fmla="*/ 344869 w 598007"/>
              <a:gd name="T49" fmla="*/ 40071 h 1394971"/>
              <a:gd name="T50" fmla="*/ 383742 w 598007"/>
              <a:gd name="T51" fmla="*/ 37245 h 1394971"/>
              <a:gd name="T52" fmla="*/ 318955 w 598007"/>
              <a:gd name="T53" fmla="*/ 38053 h 1394971"/>
              <a:gd name="T54" fmla="*/ 383742 w 598007"/>
              <a:gd name="T55" fmla="*/ 34822 h 1394971"/>
              <a:gd name="T56" fmla="*/ 305996 w 598007"/>
              <a:gd name="T57" fmla="*/ 32802 h 1394971"/>
              <a:gd name="T58" fmla="*/ 280082 w 598007"/>
              <a:gd name="T59" fmla="*/ 35629 h 1394971"/>
              <a:gd name="T60" fmla="*/ 228253 w 598007"/>
              <a:gd name="T61" fmla="*/ 32399 h 1394971"/>
              <a:gd name="T62" fmla="*/ 189381 w 598007"/>
              <a:gd name="T63" fmla="*/ 35226 h 1394971"/>
              <a:gd name="T64" fmla="*/ 241210 w 598007"/>
              <a:gd name="T65" fmla="*/ 32399 h 1394971"/>
              <a:gd name="T66" fmla="*/ 228253 w 598007"/>
              <a:gd name="T67" fmla="*/ 32399 h 1394971"/>
              <a:gd name="T68" fmla="*/ 202337 w 598007"/>
              <a:gd name="T69" fmla="*/ 27554 h 1394971"/>
              <a:gd name="T70" fmla="*/ 176422 w 598007"/>
              <a:gd name="T71" fmla="*/ 19074 h 1394971"/>
              <a:gd name="T72" fmla="*/ 124594 w 598007"/>
              <a:gd name="T73" fmla="*/ 14228 h 1394971"/>
              <a:gd name="T74" fmla="*/ 59808 w 598007"/>
              <a:gd name="T75" fmla="*/ 8576 h 1394971"/>
              <a:gd name="T76" fmla="*/ 85723 w 598007"/>
              <a:gd name="T77" fmla="*/ 7364 h 1394971"/>
              <a:gd name="T78" fmla="*/ 137551 w 598007"/>
              <a:gd name="T79" fmla="*/ 11402 h 1394971"/>
              <a:gd name="T80" fmla="*/ 176422 w 598007"/>
              <a:gd name="T81" fmla="*/ 38456 h 13949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8007"/>
              <a:gd name="T124" fmla="*/ 0 h 1394971"/>
              <a:gd name="T125" fmla="*/ 598007 w 598007"/>
              <a:gd name="T126" fmla="*/ 1394971 h 13949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8007" h="1394971">
                <a:moveTo>
                  <a:pt x="71320" y="117298"/>
                </a:moveTo>
                <a:cubicBezTo>
                  <a:pt x="75553" y="87665"/>
                  <a:pt x="74554" y="0"/>
                  <a:pt x="84020" y="28398"/>
                </a:cubicBezTo>
                <a:cubicBezTo>
                  <a:pt x="108428" y="101622"/>
                  <a:pt x="94102" y="270285"/>
                  <a:pt x="84020" y="345898"/>
                </a:cubicBezTo>
                <a:cubicBezTo>
                  <a:pt x="82251" y="359168"/>
                  <a:pt x="75553" y="371298"/>
                  <a:pt x="71320" y="383998"/>
                </a:cubicBezTo>
                <a:cubicBezTo>
                  <a:pt x="97832" y="702139"/>
                  <a:pt x="0" y="656558"/>
                  <a:pt x="134820" y="701498"/>
                </a:cubicBezTo>
                <a:cubicBezTo>
                  <a:pt x="164453" y="697265"/>
                  <a:pt x="200724" y="707961"/>
                  <a:pt x="223720" y="688798"/>
                </a:cubicBezTo>
                <a:cubicBezTo>
                  <a:pt x="260169" y="658424"/>
                  <a:pt x="179326" y="616869"/>
                  <a:pt x="172920" y="612598"/>
                </a:cubicBezTo>
                <a:cubicBezTo>
                  <a:pt x="164453" y="599898"/>
                  <a:pt x="148788" y="589709"/>
                  <a:pt x="147520" y="574498"/>
                </a:cubicBezTo>
                <a:cubicBezTo>
                  <a:pt x="144336" y="536296"/>
                  <a:pt x="160220" y="498532"/>
                  <a:pt x="160220" y="460198"/>
                </a:cubicBezTo>
                <a:cubicBezTo>
                  <a:pt x="160220" y="442744"/>
                  <a:pt x="151753" y="426331"/>
                  <a:pt x="147520" y="409398"/>
                </a:cubicBezTo>
                <a:cubicBezTo>
                  <a:pt x="139053" y="426331"/>
                  <a:pt x="124004" y="441360"/>
                  <a:pt x="122120" y="460198"/>
                </a:cubicBezTo>
                <a:cubicBezTo>
                  <a:pt x="78701" y="894389"/>
                  <a:pt x="147923" y="674890"/>
                  <a:pt x="96720" y="828498"/>
                </a:cubicBezTo>
                <a:cubicBezTo>
                  <a:pt x="88253" y="811565"/>
                  <a:pt x="73997" y="796440"/>
                  <a:pt x="71320" y="777698"/>
                </a:cubicBezTo>
                <a:cubicBezTo>
                  <a:pt x="69427" y="764446"/>
                  <a:pt x="70768" y="741491"/>
                  <a:pt x="84020" y="739598"/>
                </a:cubicBezTo>
                <a:cubicBezTo>
                  <a:pt x="110525" y="735812"/>
                  <a:pt x="134820" y="756531"/>
                  <a:pt x="160220" y="764998"/>
                </a:cubicBezTo>
                <a:cubicBezTo>
                  <a:pt x="172920" y="777698"/>
                  <a:pt x="193964" y="785674"/>
                  <a:pt x="198320" y="803098"/>
                </a:cubicBezTo>
                <a:cubicBezTo>
                  <a:pt x="204924" y="829515"/>
                  <a:pt x="152494" y="949413"/>
                  <a:pt x="211020" y="803098"/>
                </a:cubicBezTo>
                <a:cubicBezTo>
                  <a:pt x="232187" y="824265"/>
                  <a:pt x="272034" y="836767"/>
                  <a:pt x="274520" y="866598"/>
                </a:cubicBezTo>
                <a:cubicBezTo>
                  <a:pt x="281118" y="945775"/>
                  <a:pt x="230980" y="953078"/>
                  <a:pt x="185620" y="968198"/>
                </a:cubicBezTo>
                <a:cubicBezTo>
                  <a:pt x="103734" y="940903"/>
                  <a:pt x="174293" y="959960"/>
                  <a:pt x="198320" y="993598"/>
                </a:cubicBezTo>
                <a:cubicBezTo>
                  <a:pt x="208465" y="1007801"/>
                  <a:pt x="228136" y="1047821"/>
                  <a:pt x="211020" y="1044398"/>
                </a:cubicBezTo>
                <a:cubicBezTo>
                  <a:pt x="178599" y="1037914"/>
                  <a:pt x="160220" y="1002065"/>
                  <a:pt x="134820" y="980898"/>
                </a:cubicBezTo>
                <a:cubicBezTo>
                  <a:pt x="126353" y="959731"/>
                  <a:pt x="119615" y="937788"/>
                  <a:pt x="109420" y="917398"/>
                </a:cubicBezTo>
                <a:cubicBezTo>
                  <a:pt x="102594" y="903746"/>
                  <a:pt x="86529" y="894354"/>
                  <a:pt x="84020" y="879298"/>
                </a:cubicBezTo>
                <a:cubicBezTo>
                  <a:pt x="81819" y="866093"/>
                  <a:pt x="92487" y="853898"/>
                  <a:pt x="96720" y="841198"/>
                </a:cubicBezTo>
                <a:cubicBezTo>
                  <a:pt x="149529" y="920412"/>
                  <a:pt x="109420" y="838528"/>
                  <a:pt x="109420" y="917398"/>
                </a:cubicBezTo>
                <a:cubicBezTo>
                  <a:pt x="109420" y="938984"/>
                  <a:pt x="117887" y="959731"/>
                  <a:pt x="122120" y="980898"/>
                </a:cubicBezTo>
                <a:cubicBezTo>
                  <a:pt x="73421" y="1053947"/>
                  <a:pt x="109420" y="981128"/>
                  <a:pt x="109420" y="1095198"/>
                </a:cubicBezTo>
                <a:cubicBezTo>
                  <a:pt x="109420" y="1245390"/>
                  <a:pt x="112433" y="1225858"/>
                  <a:pt x="84020" y="1311098"/>
                </a:cubicBezTo>
                <a:cubicBezTo>
                  <a:pt x="88253" y="1332265"/>
                  <a:pt x="77770" y="1364262"/>
                  <a:pt x="96720" y="1374598"/>
                </a:cubicBezTo>
                <a:cubicBezTo>
                  <a:pt x="134070" y="1394971"/>
                  <a:pt x="266264" y="1387298"/>
                  <a:pt x="223720" y="1387298"/>
                </a:cubicBezTo>
                <a:cubicBezTo>
                  <a:pt x="168524" y="1387298"/>
                  <a:pt x="113653" y="1378831"/>
                  <a:pt x="58620" y="1374598"/>
                </a:cubicBezTo>
                <a:cubicBezTo>
                  <a:pt x="76571" y="1284844"/>
                  <a:pt x="64494" y="1331576"/>
                  <a:pt x="96720" y="1234898"/>
                </a:cubicBezTo>
                <a:cubicBezTo>
                  <a:pt x="100953" y="1222198"/>
                  <a:pt x="98281" y="1204224"/>
                  <a:pt x="109420" y="1196798"/>
                </a:cubicBezTo>
                <a:lnTo>
                  <a:pt x="147520" y="1171398"/>
                </a:lnTo>
                <a:cubicBezTo>
                  <a:pt x="300954" y="1202085"/>
                  <a:pt x="158078" y="1152272"/>
                  <a:pt x="185620" y="1234898"/>
                </a:cubicBezTo>
                <a:cubicBezTo>
                  <a:pt x="191607" y="1252859"/>
                  <a:pt x="219870" y="1251104"/>
                  <a:pt x="236420" y="1260298"/>
                </a:cubicBezTo>
                <a:cubicBezTo>
                  <a:pt x="299407" y="1295291"/>
                  <a:pt x="296176" y="1295590"/>
                  <a:pt x="350720" y="1336498"/>
                </a:cubicBezTo>
                <a:cubicBezTo>
                  <a:pt x="319803" y="1346804"/>
                  <a:pt x="294652" y="1362763"/>
                  <a:pt x="261820" y="1336498"/>
                </a:cubicBezTo>
                <a:cubicBezTo>
                  <a:pt x="251367" y="1328135"/>
                  <a:pt x="236052" y="1301302"/>
                  <a:pt x="249120" y="1298398"/>
                </a:cubicBezTo>
                <a:cubicBezTo>
                  <a:pt x="290651" y="1289169"/>
                  <a:pt x="333787" y="1306865"/>
                  <a:pt x="376120" y="1311098"/>
                </a:cubicBezTo>
                <a:cubicBezTo>
                  <a:pt x="450867" y="1348472"/>
                  <a:pt x="408959" y="1330511"/>
                  <a:pt x="503120" y="1361898"/>
                </a:cubicBezTo>
                <a:lnTo>
                  <a:pt x="541220" y="1374598"/>
                </a:lnTo>
                <a:cubicBezTo>
                  <a:pt x="558153" y="1370365"/>
                  <a:pt x="584214" y="1377510"/>
                  <a:pt x="592020" y="1361898"/>
                </a:cubicBezTo>
                <a:cubicBezTo>
                  <a:pt x="598007" y="1349924"/>
                  <a:pt x="564487" y="1357417"/>
                  <a:pt x="553920" y="1349198"/>
                </a:cubicBezTo>
                <a:cubicBezTo>
                  <a:pt x="525566" y="1327145"/>
                  <a:pt x="503120" y="1298398"/>
                  <a:pt x="477720" y="1272998"/>
                </a:cubicBezTo>
                <a:cubicBezTo>
                  <a:pt x="466927" y="1262205"/>
                  <a:pt x="464046" y="1244669"/>
                  <a:pt x="452320" y="1234898"/>
                </a:cubicBezTo>
                <a:cubicBezTo>
                  <a:pt x="437776" y="1222778"/>
                  <a:pt x="418453" y="1217965"/>
                  <a:pt x="401520" y="1209498"/>
                </a:cubicBezTo>
                <a:cubicBezTo>
                  <a:pt x="384587" y="1213731"/>
                  <a:pt x="364350" y="1211294"/>
                  <a:pt x="350720" y="1222198"/>
                </a:cubicBezTo>
                <a:cubicBezTo>
                  <a:pt x="340267" y="1230561"/>
                  <a:pt x="328554" y="1250832"/>
                  <a:pt x="338020" y="1260298"/>
                </a:cubicBezTo>
                <a:cubicBezTo>
                  <a:pt x="347486" y="1269764"/>
                  <a:pt x="363420" y="1251831"/>
                  <a:pt x="376120" y="1247598"/>
                </a:cubicBezTo>
                <a:cubicBezTo>
                  <a:pt x="384587" y="1222198"/>
                  <a:pt x="401520" y="1196798"/>
                  <a:pt x="376120" y="1171398"/>
                </a:cubicBezTo>
                <a:cubicBezTo>
                  <a:pt x="366654" y="1161932"/>
                  <a:pt x="350720" y="1162931"/>
                  <a:pt x="338020" y="1158698"/>
                </a:cubicBezTo>
                <a:cubicBezTo>
                  <a:pt x="329553" y="1171398"/>
                  <a:pt x="301827" y="1186005"/>
                  <a:pt x="312620" y="1196798"/>
                </a:cubicBezTo>
                <a:cubicBezTo>
                  <a:pt x="323413" y="1207591"/>
                  <a:pt x="342630" y="1184341"/>
                  <a:pt x="350720" y="1171398"/>
                </a:cubicBezTo>
                <a:cubicBezTo>
                  <a:pt x="364910" y="1148694"/>
                  <a:pt x="376120" y="1095198"/>
                  <a:pt x="376120" y="1095198"/>
                </a:cubicBezTo>
                <a:cubicBezTo>
                  <a:pt x="367653" y="1078265"/>
                  <a:pt x="365264" y="1056518"/>
                  <a:pt x="350720" y="1044398"/>
                </a:cubicBezTo>
                <a:cubicBezTo>
                  <a:pt x="337311" y="1033224"/>
                  <a:pt x="316703" y="1036493"/>
                  <a:pt x="299920" y="1031698"/>
                </a:cubicBezTo>
                <a:cubicBezTo>
                  <a:pt x="287048" y="1028020"/>
                  <a:pt x="274520" y="1023231"/>
                  <a:pt x="261820" y="1018998"/>
                </a:cubicBezTo>
                <a:cubicBezTo>
                  <a:pt x="266053" y="1052865"/>
                  <a:pt x="274520" y="1086468"/>
                  <a:pt x="274520" y="1120598"/>
                </a:cubicBezTo>
                <a:cubicBezTo>
                  <a:pt x="274520" y="1150532"/>
                  <a:pt x="275207" y="1058472"/>
                  <a:pt x="261820" y="1031698"/>
                </a:cubicBezTo>
                <a:cubicBezTo>
                  <a:pt x="255833" y="1019724"/>
                  <a:pt x="236420" y="1023231"/>
                  <a:pt x="223720" y="1018998"/>
                </a:cubicBezTo>
                <a:cubicBezTo>
                  <a:pt x="215253" y="1035931"/>
                  <a:pt x="205778" y="1052397"/>
                  <a:pt x="198320" y="1069798"/>
                </a:cubicBezTo>
                <a:cubicBezTo>
                  <a:pt x="193047" y="1082103"/>
                  <a:pt x="176154" y="1117364"/>
                  <a:pt x="185620" y="1107898"/>
                </a:cubicBezTo>
                <a:cubicBezTo>
                  <a:pt x="199007" y="1094511"/>
                  <a:pt x="201627" y="1073536"/>
                  <a:pt x="211020" y="1057098"/>
                </a:cubicBezTo>
                <a:cubicBezTo>
                  <a:pt x="218593" y="1043846"/>
                  <a:pt x="229594" y="1032650"/>
                  <a:pt x="236420" y="1018998"/>
                </a:cubicBezTo>
                <a:cubicBezTo>
                  <a:pt x="242407" y="1007024"/>
                  <a:pt x="262507" y="980898"/>
                  <a:pt x="249120" y="980898"/>
                </a:cubicBezTo>
                <a:cubicBezTo>
                  <a:pt x="233856" y="980898"/>
                  <a:pt x="232187" y="1006298"/>
                  <a:pt x="223720" y="1018998"/>
                </a:cubicBezTo>
                <a:cubicBezTo>
                  <a:pt x="203062" y="977681"/>
                  <a:pt x="185620" y="953937"/>
                  <a:pt x="185620" y="904698"/>
                </a:cubicBezTo>
                <a:cubicBezTo>
                  <a:pt x="185620" y="891311"/>
                  <a:pt x="194087" y="879298"/>
                  <a:pt x="198320" y="866598"/>
                </a:cubicBezTo>
                <a:cubicBezTo>
                  <a:pt x="194087" y="794631"/>
                  <a:pt x="192455" y="722464"/>
                  <a:pt x="185620" y="650698"/>
                </a:cubicBezTo>
                <a:cubicBezTo>
                  <a:pt x="183965" y="633322"/>
                  <a:pt x="178053" y="616581"/>
                  <a:pt x="172920" y="599898"/>
                </a:cubicBezTo>
                <a:cubicBezTo>
                  <a:pt x="161109" y="561513"/>
                  <a:pt x="147520" y="523698"/>
                  <a:pt x="134820" y="485598"/>
                </a:cubicBezTo>
                <a:cubicBezTo>
                  <a:pt x="130587" y="472898"/>
                  <a:pt x="129546" y="458637"/>
                  <a:pt x="122120" y="447498"/>
                </a:cubicBezTo>
                <a:lnTo>
                  <a:pt x="96720" y="409398"/>
                </a:lnTo>
                <a:cubicBezTo>
                  <a:pt x="68073" y="294811"/>
                  <a:pt x="82359" y="340916"/>
                  <a:pt x="58620" y="269698"/>
                </a:cubicBezTo>
                <a:cubicBezTo>
                  <a:pt x="62853" y="244298"/>
                  <a:pt x="57036" y="214924"/>
                  <a:pt x="71320" y="193498"/>
                </a:cubicBezTo>
                <a:cubicBezTo>
                  <a:pt x="78746" y="182359"/>
                  <a:pt x="78033" y="219624"/>
                  <a:pt x="84020" y="231598"/>
                </a:cubicBezTo>
                <a:cubicBezTo>
                  <a:pt x="90846" y="245250"/>
                  <a:pt x="102594" y="256046"/>
                  <a:pt x="109420" y="269698"/>
                </a:cubicBezTo>
                <a:cubicBezTo>
                  <a:pt x="118530" y="287918"/>
                  <a:pt x="130751" y="342322"/>
                  <a:pt x="134820" y="358598"/>
                </a:cubicBezTo>
                <a:cubicBezTo>
                  <a:pt x="167522" y="751023"/>
                  <a:pt x="130770" y="272626"/>
                  <a:pt x="160220" y="1082498"/>
                </a:cubicBezTo>
                <a:cubicBezTo>
                  <a:pt x="161766" y="1125014"/>
                  <a:pt x="172920" y="1209498"/>
                  <a:pt x="172920" y="1209498"/>
                </a:cubicBezTo>
              </a:path>
            </a:pathLst>
          </a:custGeom>
          <a:noFill/>
          <a:ln w="38100">
            <a:solidFill>
              <a:srgbClr val="49F73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Effect size</a:t>
            </a:r>
          </a:p>
        </p:txBody>
      </p:sp>
      <p:sp>
        <p:nvSpPr>
          <p:cNvPr id="35843" name="Rectangle 3"/>
          <p:cNvSpPr>
            <a:spLocks noGrp="1" noChangeArrowheads="1"/>
          </p:cNvSpPr>
          <p:nvPr>
            <p:ph idx="4294967295"/>
          </p:nvPr>
        </p:nvSpPr>
        <p:spPr>
          <a:xfrm>
            <a:off x="354013" y="627063"/>
            <a:ext cx="8789987" cy="4230687"/>
          </a:xfrm>
        </p:spPr>
        <p:txBody>
          <a:bodyPr anchor="t"/>
          <a:lstStyle/>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Consider the 10 findings reported by Bem (2011)</a:t>
            </a: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All experiments were measured as a one-sample </a:t>
            </a:r>
            <a:r>
              <a:rPr lang="en-US" altLang="fr-FR" sz="2000" i="1" smtClean="0">
                <a:solidFill>
                  <a:schemeClr val="tx1"/>
                </a:solidFill>
                <a:latin typeface="Calibri" panose="020F0502020204030204" pitchFamily="34" charset="0"/>
                <a:ea typeface="MS PGothic" panose="020B0600070205080204" pitchFamily="34" charset="-128"/>
              </a:rPr>
              <a:t>t</a:t>
            </a:r>
            <a:r>
              <a:rPr lang="en-US" altLang="fr-FR" sz="2000" smtClean="0">
                <a:solidFill>
                  <a:schemeClr val="tx1"/>
                </a:solidFill>
                <a:latin typeface="Calibri" panose="020F0502020204030204" pitchFamily="34" charset="0"/>
                <a:ea typeface="MS PGothic" panose="020B0600070205080204" pitchFamily="34" charset="-128"/>
              </a:rPr>
              <a:t>-test (one tail, Type I error rate of 0.05)</a:t>
            </a: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For each experiment, we can measure the standardized effect size (Hedges </a:t>
            </a:r>
            <a:r>
              <a:rPr lang="en-US" altLang="fr-FR" sz="2000" i="1" smtClean="0">
                <a:solidFill>
                  <a:schemeClr val="tx1"/>
                </a:solidFill>
                <a:latin typeface="Calibri" panose="020F0502020204030204" pitchFamily="34" charset="0"/>
                <a:ea typeface="MS PGothic" panose="020B0600070205080204" pitchFamily="34" charset="-128"/>
              </a:rPr>
              <a:t>g</a:t>
            </a:r>
            <a:r>
              <a:rPr lang="en-US" altLang="fr-FR" sz="2000" smtClean="0">
                <a:solidFill>
                  <a:schemeClr val="tx1"/>
                </a:solidFill>
                <a:latin typeface="Calibri" panose="020F0502020204030204" pitchFamily="34" charset="0"/>
                <a:ea typeface="MS PGothic" panose="020B0600070205080204" pitchFamily="34" charset="-128"/>
              </a:rPr>
              <a:t>)</a:t>
            </a:r>
            <a:br>
              <a:rPr lang="en-US" altLang="fr-FR" sz="2000" smtClean="0">
                <a:solidFill>
                  <a:schemeClr val="tx1"/>
                </a:solidFill>
                <a:latin typeface="Calibri" panose="020F0502020204030204" pitchFamily="34" charset="0"/>
                <a:ea typeface="MS PGothic" panose="020B0600070205080204" pitchFamily="34" charset="-128"/>
              </a:rPr>
            </a:br>
            <a:r>
              <a:rPr lang="en-US" altLang="fr-FR" sz="2000" smtClean="0">
                <a:solidFill>
                  <a:schemeClr val="tx1"/>
                </a:solidFill>
                <a:latin typeface="Calibri" panose="020F0502020204030204" pitchFamily="34" charset="0"/>
                <a:ea typeface="MS PGothic" panose="020B0600070205080204" pitchFamily="34" charset="-128"/>
              </a:rPr>
              <a:t/>
            </a:r>
            <a:br>
              <a:rPr lang="en-US" altLang="fr-FR" sz="2000" smtClean="0">
                <a:solidFill>
                  <a:schemeClr val="tx1"/>
                </a:solidFill>
                <a:latin typeface="Calibri" panose="020F0502020204030204" pitchFamily="34" charset="0"/>
                <a:ea typeface="MS PGothic" panose="020B0600070205080204" pitchFamily="34" charset="-128"/>
              </a:rPr>
            </a:br>
            <a:endParaRPr lang="en-US" altLang="fr-FR" sz="2000" smtClean="0">
              <a:solidFill>
                <a:schemeClr val="tx1"/>
              </a:solidFill>
              <a:latin typeface="Calibri" panose="020F0502020204030204" pitchFamily="34" charset="0"/>
              <a:ea typeface="MS PGothic" panose="020B0600070205080204" pitchFamily="34" charset="-128"/>
            </a:endParaRP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Where  </a:t>
            </a:r>
            <a:r>
              <a:rPr lang="en-US" altLang="fr-FR" sz="2000" i="1" smtClean="0">
                <a:solidFill>
                  <a:schemeClr val="tx1"/>
                </a:solidFill>
                <a:latin typeface="Calibri" panose="020F0502020204030204" pitchFamily="34" charset="0"/>
                <a:ea typeface="MS PGothic" panose="020B0600070205080204" pitchFamily="34" charset="-128"/>
              </a:rPr>
              <a:t>c(m)</a:t>
            </a:r>
            <a:r>
              <a:rPr lang="en-US" altLang="fr-FR" sz="2000" smtClean="0">
                <a:solidFill>
                  <a:schemeClr val="tx1"/>
                </a:solidFill>
                <a:latin typeface="Calibri" panose="020F0502020204030204" pitchFamily="34" charset="0"/>
                <a:ea typeface="MS PGothic" panose="020B0600070205080204" pitchFamily="34" charset="-128"/>
              </a:rPr>
              <a:t> is a correction for small samples sizes (≈1)</a:t>
            </a:r>
          </a:p>
          <a:p>
            <a:pPr eaLnBrk="1" hangingPunct="1">
              <a:lnSpc>
                <a:spcPct val="115000"/>
              </a:lnSpc>
            </a:pPr>
            <a:r>
              <a:rPr lang="en-US" altLang="fr-FR" sz="2000" i="1" smtClean="0">
                <a:solidFill>
                  <a:schemeClr val="tx1"/>
                </a:solidFill>
                <a:latin typeface="Calibri" panose="020F0502020204030204" pitchFamily="34" charset="0"/>
                <a:ea typeface="MS PGothic" panose="020B0600070205080204" pitchFamily="34" charset="-128"/>
              </a:rPr>
              <a:t>s</a:t>
            </a:r>
            <a:r>
              <a:rPr lang="en-US" altLang="fr-FR" sz="2000" smtClean="0">
                <a:solidFill>
                  <a:schemeClr val="tx1"/>
                </a:solidFill>
                <a:latin typeface="Calibri" panose="020F0502020204030204" pitchFamily="34" charset="0"/>
                <a:ea typeface="MS PGothic" panose="020B0600070205080204" pitchFamily="34" charset="-128"/>
              </a:rPr>
              <a:t> is the sample standard deviation,       is the sample mean</a:t>
            </a: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μ</a:t>
            </a:r>
            <a:r>
              <a:rPr lang="en-US" altLang="fr-FR" sz="2000" baseline="-25000" smtClean="0">
                <a:solidFill>
                  <a:schemeClr val="tx1"/>
                </a:solidFill>
                <a:latin typeface="Calibri" panose="020F0502020204030204" pitchFamily="34" charset="0"/>
                <a:ea typeface="MS PGothic" panose="020B0600070205080204" pitchFamily="34" charset="-128"/>
              </a:rPr>
              <a:t>0</a:t>
            </a:r>
            <a:r>
              <a:rPr lang="en-US" altLang="fr-FR" sz="2000" smtClean="0">
                <a:solidFill>
                  <a:schemeClr val="tx1"/>
                </a:solidFill>
                <a:latin typeface="Calibri" panose="020F0502020204030204" pitchFamily="34" charset="0"/>
                <a:ea typeface="MS PGothic" panose="020B0600070205080204" pitchFamily="34" charset="-128"/>
              </a:rPr>
              <a:t> is the value in the null hypothesis</a:t>
            </a:r>
          </a:p>
          <a:p>
            <a:pPr eaLnBrk="1" hangingPunct="1">
              <a:lnSpc>
                <a:spcPct val="115000"/>
              </a:lnSpc>
            </a:pPr>
            <a:endParaRPr lang="en-US" altLang="fr-FR" sz="2000" i="1" smtClean="0">
              <a:ea typeface="MS PGothic" panose="020B0600070205080204" pitchFamily="34" charset="-128"/>
            </a:endParaRPr>
          </a:p>
          <a:p>
            <a:pPr lvl="1" eaLnBrk="1" hangingPunct="1">
              <a:lnSpc>
                <a:spcPct val="115000"/>
              </a:lnSpc>
            </a:pPr>
            <a:endParaRPr lang="en-US" altLang="fr-FR" sz="1100" smtClean="0">
              <a:ea typeface="MS PGothic" panose="020B0600070205080204" pitchFamily="34" charset="-128"/>
            </a:endParaRPr>
          </a:p>
          <a:p>
            <a:pPr eaLnBrk="1" hangingPunct="1">
              <a:lnSpc>
                <a:spcPct val="115000"/>
              </a:lnSpc>
            </a:pPr>
            <a:endParaRPr lang="en-US" altLang="fr-FR" sz="1900" smtClean="0">
              <a:ea typeface="MS PGothic" panose="020B0600070205080204" pitchFamily="34" charset="-128"/>
            </a:endParaRPr>
          </a:p>
          <a:p>
            <a:pPr eaLnBrk="1" hangingPunct="1">
              <a:lnSpc>
                <a:spcPct val="115000"/>
              </a:lnSpc>
            </a:pPr>
            <a:endParaRPr lang="en-US" altLang="fr-FR" sz="1900" smtClean="0">
              <a:ea typeface="MS PGothic" panose="020B0600070205080204" pitchFamily="34" charset="-128"/>
            </a:endParaRPr>
          </a:p>
          <a:p>
            <a:pPr eaLnBrk="1" hangingPunct="1">
              <a:lnSpc>
                <a:spcPct val="115000"/>
              </a:lnSpc>
            </a:pPr>
            <a:endParaRPr lang="en-US" altLang="fr-FR" sz="1900" smtClean="0">
              <a:ea typeface="MS PGothic" panose="020B0600070205080204" pitchFamily="34" charset="-128"/>
            </a:endParaRPr>
          </a:p>
          <a:p>
            <a:pPr eaLnBrk="1" hangingPunct="1">
              <a:lnSpc>
                <a:spcPct val="115000"/>
              </a:lnSpc>
            </a:pPr>
            <a:endParaRPr lang="en-US" altLang="fr-FR" sz="1900" smtClean="0">
              <a:ea typeface="MS PGothic" panose="020B0600070205080204" pitchFamily="34" charset="-128"/>
            </a:endParaRPr>
          </a:p>
          <a:p>
            <a:pPr lvl="1" eaLnBrk="1" hangingPunct="1">
              <a:lnSpc>
                <a:spcPct val="110000"/>
              </a:lnSpc>
            </a:pPr>
            <a:endParaRPr lang="en-US" altLang="fr-FR" sz="1100" smtClean="0">
              <a:ea typeface="MS PGothic" panose="020B0600070205080204" pitchFamily="34" charset="-128"/>
            </a:endParaRPr>
          </a:p>
        </p:txBody>
      </p:sp>
      <p:graphicFrame>
        <p:nvGraphicFramePr>
          <p:cNvPr id="35844" name="Object 2"/>
          <p:cNvGraphicFramePr>
            <a:graphicFrameLocks noChangeAspect="1"/>
          </p:cNvGraphicFramePr>
          <p:nvPr/>
        </p:nvGraphicFramePr>
        <p:xfrm>
          <a:off x="3132138" y="2378075"/>
          <a:ext cx="2257425" cy="728663"/>
        </p:xfrm>
        <a:graphic>
          <a:graphicData uri="http://schemas.openxmlformats.org/presentationml/2006/ole">
            <mc:AlternateContent xmlns:mc="http://schemas.openxmlformats.org/markup-compatibility/2006">
              <mc:Choice xmlns:v="urn:schemas-microsoft-com:vml" Requires="v">
                <p:oleObj spid="_x0000_s35853" name="Equation" r:id="rId4" imgW="990600" imgH="393700" progId="Equation.3">
                  <p:embed/>
                </p:oleObj>
              </mc:Choice>
              <mc:Fallback>
                <p:oleObj name="Equation" r:id="rId4" imgW="990600" imgH="3937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2378075"/>
                        <a:ext cx="22574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5" name="Object 3"/>
          <p:cNvGraphicFramePr>
            <a:graphicFrameLocks noChangeAspect="1"/>
          </p:cNvGraphicFramePr>
          <p:nvPr/>
        </p:nvGraphicFramePr>
        <p:xfrm>
          <a:off x="4114800" y="3617913"/>
          <a:ext cx="292100" cy="242887"/>
        </p:xfrm>
        <a:graphic>
          <a:graphicData uri="http://schemas.openxmlformats.org/presentationml/2006/ole">
            <mc:AlternateContent xmlns:mc="http://schemas.openxmlformats.org/markup-compatibility/2006">
              <mc:Choice xmlns:v="urn:schemas-microsoft-com:vml" Requires="v">
                <p:oleObj spid="_x0000_s35854" name="Equation" r:id="rId6" imgW="152400" imgH="165100" progId="Equation.3">
                  <p:embed/>
                </p:oleObj>
              </mc:Choice>
              <mc:Fallback>
                <p:oleObj name="Equation" r:id="rId6" imgW="152400" imgH="1651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3617913"/>
                        <a:ext cx="292100"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Effect size</a:t>
            </a:r>
          </a:p>
        </p:txBody>
      </p:sp>
      <p:sp>
        <p:nvSpPr>
          <p:cNvPr id="37891" name="Rectangle 3"/>
          <p:cNvSpPr>
            <a:spLocks noGrp="1" noChangeArrowheads="1"/>
          </p:cNvSpPr>
          <p:nvPr>
            <p:ph idx="4294967295"/>
          </p:nvPr>
        </p:nvSpPr>
        <p:spPr>
          <a:xfrm>
            <a:off x="184150" y="627063"/>
            <a:ext cx="8959850" cy="4516437"/>
          </a:xfrm>
        </p:spPr>
        <p:txBody>
          <a:bodyPr anchor="t"/>
          <a:lstStyle/>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Use meta-analytic techniques to pool the effect sizes across all ten experiments (Hedges &amp; Olkin, 1985)</a:t>
            </a: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Pooled effect</a:t>
            </a:r>
            <a:br>
              <a:rPr lang="en-US" altLang="fr-FR" sz="2000" smtClean="0">
                <a:solidFill>
                  <a:schemeClr val="tx1"/>
                </a:solidFill>
                <a:latin typeface="Calibri" panose="020F0502020204030204" pitchFamily="34" charset="0"/>
                <a:ea typeface="MS PGothic" panose="020B0600070205080204" pitchFamily="34" charset="-128"/>
              </a:rPr>
            </a:br>
            <a:r>
              <a:rPr lang="en-US" altLang="fr-FR" sz="2000" smtClean="0">
                <a:solidFill>
                  <a:schemeClr val="tx1"/>
                </a:solidFill>
                <a:latin typeface="Calibri" panose="020F0502020204030204" pitchFamily="34" charset="0"/>
                <a:ea typeface="MS PGothic" panose="020B0600070205080204" pitchFamily="34" charset="-128"/>
              </a:rPr>
              <a:t>size </a:t>
            </a:r>
          </a:p>
          <a:p>
            <a:pPr lvl="1"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g</a:t>
            </a:r>
            <a:r>
              <a:rPr lang="en-US" altLang="fr-FR" sz="2000" baseline="30000" smtClean="0">
                <a:solidFill>
                  <a:schemeClr val="tx1"/>
                </a:solidFill>
                <a:latin typeface="Calibri" panose="020F0502020204030204" pitchFamily="34" charset="0"/>
                <a:ea typeface="MS PGothic" panose="020B0600070205080204" pitchFamily="34" charset="-128"/>
              </a:rPr>
              <a:t>*</a:t>
            </a:r>
            <a:r>
              <a:rPr lang="en-US" altLang="fr-FR" sz="2000" smtClean="0">
                <a:solidFill>
                  <a:schemeClr val="tx1"/>
                </a:solidFill>
                <a:latin typeface="Calibri" panose="020F0502020204030204" pitchFamily="34" charset="0"/>
                <a:ea typeface="MS PGothic" panose="020B0600070205080204" pitchFamily="34" charset="-128"/>
              </a:rPr>
              <a:t>=0.1855</a:t>
            </a:r>
          </a:p>
          <a:p>
            <a:pPr lvl="1" eaLnBrk="1" hangingPunct="1">
              <a:lnSpc>
                <a:spcPct val="115000"/>
              </a:lnSpc>
              <a:buFont typeface="Wingdings" panose="05000000000000000000" pitchFamily="2" charset="2"/>
              <a:buNone/>
            </a:pPr>
            <a:endParaRPr lang="en-US" altLang="fr-FR" smtClean="0">
              <a:solidFill>
                <a:schemeClr val="tx1"/>
              </a:solidFill>
              <a:latin typeface="Calibri" panose="020F0502020204030204" pitchFamily="34" charset="0"/>
              <a:ea typeface="MS PGothic" panose="020B0600070205080204" pitchFamily="34" charset="-128"/>
            </a:endParaRPr>
          </a:p>
          <a:p>
            <a:pPr eaLnBrk="1" hangingPunct="1">
              <a:lnSpc>
                <a:spcPct val="115000"/>
              </a:lnSpc>
            </a:pPr>
            <a:endParaRPr lang="en-US" altLang="fr-FR" sz="2200" i="1" smtClean="0">
              <a:solidFill>
                <a:schemeClr val="tx1"/>
              </a:solidFill>
              <a:latin typeface="Calibri" panose="020F0502020204030204" pitchFamily="34" charset="0"/>
              <a:ea typeface="MS PGothic" panose="020B0600070205080204" pitchFamily="34" charset="-128"/>
            </a:endParaRPr>
          </a:p>
          <a:p>
            <a:pPr lvl="1" eaLnBrk="1" hangingPunct="1">
              <a:lnSpc>
                <a:spcPct val="115000"/>
              </a:lnSpc>
            </a:pPr>
            <a:endParaRPr lang="en-US" altLang="fr-FR" smtClean="0">
              <a:solidFill>
                <a:schemeClr val="tx1"/>
              </a:solidFill>
              <a:latin typeface="Calibri" panose="020F0502020204030204" pitchFamily="34" charset="0"/>
              <a:ea typeface="MS PGothic" panose="020B0600070205080204" pitchFamily="34" charset="-128"/>
            </a:endParaRPr>
          </a:p>
          <a:p>
            <a:pPr eaLnBrk="1" hangingPunct="1">
              <a:lnSpc>
                <a:spcPct val="115000"/>
              </a:lnSpc>
            </a:pPr>
            <a:endParaRPr lang="en-US" altLang="fr-FR" sz="2000" smtClean="0">
              <a:latin typeface="Calibri" panose="020F0502020204030204" pitchFamily="34" charset="0"/>
              <a:ea typeface="MS PGothic" panose="020B0600070205080204" pitchFamily="34" charset="-128"/>
            </a:endParaRPr>
          </a:p>
          <a:p>
            <a:pPr eaLnBrk="1" hangingPunct="1">
              <a:lnSpc>
                <a:spcPct val="115000"/>
              </a:lnSpc>
            </a:pPr>
            <a:endParaRPr lang="en-US" altLang="fr-FR" sz="2000" smtClean="0">
              <a:latin typeface="Calibri" panose="020F0502020204030204" pitchFamily="34" charset="0"/>
              <a:ea typeface="MS PGothic" panose="020B0600070205080204" pitchFamily="34" charset="-128"/>
            </a:endParaRPr>
          </a:p>
          <a:p>
            <a:pPr eaLnBrk="1" hangingPunct="1">
              <a:lnSpc>
                <a:spcPct val="115000"/>
              </a:lnSpc>
            </a:pPr>
            <a:endParaRPr lang="en-US" altLang="fr-FR" sz="2000" smtClean="0">
              <a:ea typeface="MS PGothic" panose="020B0600070205080204" pitchFamily="34" charset="-128"/>
            </a:endParaRPr>
          </a:p>
          <a:p>
            <a:pPr eaLnBrk="1" hangingPunct="1">
              <a:lnSpc>
                <a:spcPct val="115000"/>
              </a:lnSpc>
            </a:pPr>
            <a:endParaRPr lang="en-US" altLang="fr-FR" sz="2000" smtClean="0">
              <a:ea typeface="MS PGothic" panose="020B0600070205080204" pitchFamily="34" charset="-128"/>
            </a:endParaRPr>
          </a:p>
          <a:p>
            <a:pPr lvl="1" eaLnBrk="1" hangingPunct="1">
              <a:lnSpc>
                <a:spcPct val="110000"/>
              </a:lnSpc>
            </a:pPr>
            <a:endParaRPr lang="en-US" altLang="fr-FR" smtClean="0">
              <a:ea typeface="MS PGothic" panose="020B0600070205080204" pitchFamily="34" charset="-128"/>
            </a:endParaRPr>
          </a:p>
        </p:txBody>
      </p:sp>
      <p:graphicFrame>
        <p:nvGraphicFramePr>
          <p:cNvPr id="5" name="Group 66">
            <a:extLst/>
          </p:cNvPr>
          <p:cNvGraphicFramePr>
            <a:graphicFrameLocks noGrp="1"/>
          </p:cNvGraphicFramePr>
          <p:nvPr/>
        </p:nvGraphicFramePr>
        <p:xfrm>
          <a:off x="4125913" y="1476375"/>
          <a:ext cx="3389311" cy="2963866"/>
        </p:xfrm>
        <a:graphic>
          <a:graphicData uri="http://schemas.openxmlformats.org/drawingml/2006/table">
            <a:tbl>
              <a:tblPr>
                <a:tableStyleId>{5DA37D80-6434-44D0-A028-1B22A696006F}</a:tableStyleId>
              </a:tblPr>
              <a:tblGrid>
                <a:gridCol w="1249417">
                  <a:extLst>
                    <a:ext uri="{9D8B030D-6E8A-4147-A177-3AD203B41FA5}">
                      <a16:colId xmlns:a16="http://schemas.microsoft.com/office/drawing/2014/main" xmlns="" val="20000"/>
                    </a:ext>
                  </a:extLst>
                </a:gridCol>
                <a:gridCol w="1104629">
                  <a:extLst>
                    <a:ext uri="{9D8B030D-6E8A-4147-A177-3AD203B41FA5}">
                      <a16:colId xmlns:a16="http://schemas.microsoft.com/office/drawing/2014/main" xmlns="" val="20001"/>
                    </a:ext>
                  </a:extLst>
                </a:gridCol>
                <a:gridCol w="1035265">
                  <a:extLst>
                    <a:ext uri="{9D8B030D-6E8A-4147-A177-3AD203B41FA5}">
                      <a16:colId xmlns:a16="http://schemas.microsoft.com/office/drawing/2014/main" xmlns="" val="20002"/>
                    </a:ext>
                  </a:extLst>
                </a:gridCol>
              </a:tblGrid>
              <a:tr h="47152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rgbClr val="FFFFFF"/>
                        </a:solidFill>
                        <a:effectLst/>
                        <a:latin typeface="Calibri" panose="020F0502020204030204" pitchFamily="34" charset="0"/>
                      </a:endParaRPr>
                    </a:p>
                  </a:txBody>
                  <a:tcPr marL="91457" marR="91457" marT="32104" marB="32104"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latin typeface="Calibri" panose="020F0502020204030204" pitchFamily="34" charset="0"/>
                        </a:rPr>
                        <a:t>Sample size</a:t>
                      </a:r>
                      <a:endParaRPr kumimoji="0" lang="en-US" sz="1300" b="1" i="0" u="none" strike="noStrike" cap="none" normalizeH="0" baseline="0" dirty="0">
                        <a:ln>
                          <a:noFill/>
                        </a:ln>
                        <a:solidFill>
                          <a:srgbClr val="FFFFFF"/>
                        </a:solidFill>
                        <a:effectLst/>
                        <a:latin typeface="Calibri" panose="020F0502020204030204" pitchFamily="34" charset="0"/>
                      </a:endParaRPr>
                    </a:p>
                  </a:txBody>
                  <a:tcPr marL="91457" marR="91457" marT="32104" marB="32104"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Effect size (g)</a:t>
                      </a:r>
                      <a:endParaRPr kumimoji="0" lang="en-US" sz="1300" b="1" i="0" u="none" strike="noStrike" cap="none" normalizeH="0" baseline="0">
                        <a:ln>
                          <a:noFill/>
                        </a:ln>
                        <a:solidFill>
                          <a:srgbClr val="FFFFFF"/>
                        </a:solidFill>
                        <a:effectLst/>
                        <a:latin typeface="Calibri" panose="020F0502020204030204" pitchFamily="34" charset="0"/>
                      </a:endParaRPr>
                    </a:p>
                  </a:txBody>
                  <a:tcPr marL="91457" marR="91457" marT="32104" marB="32104" horzOverflow="overflow"/>
                </a:tc>
                <a:extLst>
                  <a:ext uri="{0D108BD9-81ED-4DB2-BD59-A6C34878D82A}">
                    <a16:rowId xmlns:a16="http://schemas.microsoft.com/office/drawing/2014/main" xmlns="" val="10000"/>
                  </a:ext>
                </a:extLst>
              </a:tr>
              <a:tr h="24969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Exp. 1</a:t>
                      </a:r>
                      <a:endParaRPr kumimoji="0" lang="en-US" sz="1300" b="0" i="0" u="none" strike="noStrike" cap="none" normalizeH="0" baseline="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latin typeface="Calibri" panose="020F0502020204030204" pitchFamily="34" charset="0"/>
                        </a:rPr>
                        <a:t>100</a:t>
                      </a:r>
                      <a:endParaRPr kumimoji="0" lang="en-US" sz="1300" b="0" i="0" u="none" strike="noStrike" cap="none" normalizeH="0" baseline="0" dirty="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0.249</a:t>
                      </a:r>
                      <a:endParaRPr kumimoji="0" lang="en-US" sz="1300" b="0" i="0" u="none" strike="noStrike" cap="none" normalizeH="0" baseline="0">
                        <a:ln>
                          <a:noFill/>
                        </a:ln>
                        <a:solidFill>
                          <a:schemeClr val="tx1"/>
                        </a:solidFill>
                        <a:effectLst/>
                        <a:latin typeface="Calibri" panose="020F0502020204030204" pitchFamily="34" charset="0"/>
                      </a:endParaRPr>
                    </a:p>
                  </a:txBody>
                  <a:tcPr marL="12703" marR="12703" marT="8918" marB="0" anchor="b" horzOverflow="overflow"/>
                </a:tc>
                <a:extLst>
                  <a:ext uri="{0D108BD9-81ED-4DB2-BD59-A6C34878D82A}">
                    <a16:rowId xmlns:a16="http://schemas.microsoft.com/office/drawing/2014/main" xmlns="" val="10001"/>
                  </a:ext>
                </a:extLst>
              </a:tr>
              <a:tr h="24969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Exp. 2</a:t>
                      </a:r>
                      <a:endParaRPr kumimoji="0" lang="en-US" sz="1300" b="0" i="0" u="none" strike="noStrike" cap="none" normalizeH="0" baseline="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150</a:t>
                      </a:r>
                      <a:endParaRPr kumimoji="0" lang="en-US" sz="1300" b="0" i="0" u="none" strike="noStrike" cap="none" normalizeH="0" baseline="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0.194</a:t>
                      </a:r>
                      <a:endParaRPr kumimoji="0" lang="en-US" sz="1300" b="0" i="0" u="none" strike="noStrike" cap="none" normalizeH="0" baseline="0">
                        <a:ln>
                          <a:noFill/>
                        </a:ln>
                        <a:solidFill>
                          <a:schemeClr val="tx1"/>
                        </a:solidFill>
                        <a:effectLst/>
                        <a:latin typeface="Calibri" panose="020F0502020204030204" pitchFamily="34" charset="0"/>
                      </a:endParaRPr>
                    </a:p>
                  </a:txBody>
                  <a:tcPr marL="12703" marR="12703" marT="8918" marB="0" anchor="b" horzOverflow="overflow"/>
                </a:tc>
                <a:extLst>
                  <a:ext uri="{0D108BD9-81ED-4DB2-BD59-A6C34878D82A}">
                    <a16:rowId xmlns:a16="http://schemas.microsoft.com/office/drawing/2014/main" xmlns="" val="10002"/>
                  </a:ext>
                </a:extLst>
              </a:tr>
              <a:tr h="24969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Exp. 3</a:t>
                      </a:r>
                      <a:endParaRPr kumimoji="0" lang="en-US" sz="1300" b="0" i="0" u="none" strike="noStrike" cap="none" normalizeH="0" baseline="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latin typeface="Calibri" panose="020F0502020204030204" pitchFamily="34" charset="0"/>
                        </a:rPr>
                        <a:t>97</a:t>
                      </a:r>
                      <a:endParaRPr kumimoji="0" lang="en-US" sz="1300" b="0" i="0" u="none" strike="noStrike" cap="none" normalizeH="0" baseline="0" dirty="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0.248</a:t>
                      </a:r>
                      <a:endParaRPr kumimoji="0" lang="en-US" sz="1300" b="0" i="0" u="none" strike="noStrike" cap="none" normalizeH="0" baseline="0">
                        <a:ln>
                          <a:noFill/>
                        </a:ln>
                        <a:solidFill>
                          <a:schemeClr val="tx1"/>
                        </a:solidFill>
                        <a:effectLst/>
                        <a:latin typeface="Calibri" panose="020F0502020204030204" pitchFamily="34" charset="0"/>
                      </a:endParaRPr>
                    </a:p>
                  </a:txBody>
                  <a:tcPr marL="12703" marR="12703" marT="8918" marB="0" anchor="b" horzOverflow="overflow"/>
                </a:tc>
                <a:extLst>
                  <a:ext uri="{0D108BD9-81ED-4DB2-BD59-A6C34878D82A}">
                    <a16:rowId xmlns:a16="http://schemas.microsoft.com/office/drawing/2014/main" xmlns="" val="10003"/>
                  </a:ext>
                </a:extLst>
              </a:tr>
              <a:tr h="24969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Exp. 4</a:t>
                      </a:r>
                      <a:endParaRPr kumimoji="0" lang="en-US" sz="1300" b="0" i="0" u="none" strike="noStrike" cap="none" normalizeH="0" baseline="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99</a:t>
                      </a:r>
                      <a:endParaRPr kumimoji="0" lang="en-US" sz="1300" b="0" i="0" u="none" strike="noStrike" cap="none" normalizeH="0" baseline="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latin typeface="Calibri" panose="020F0502020204030204" pitchFamily="34" charset="0"/>
                        </a:rPr>
                        <a:t>0.202</a:t>
                      </a:r>
                      <a:endParaRPr kumimoji="0" lang="en-US" sz="1300" b="0" i="0" u="none" strike="noStrike" cap="none" normalizeH="0" baseline="0" dirty="0">
                        <a:ln>
                          <a:noFill/>
                        </a:ln>
                        <a:solidFill>
                          <a:schemeClr val="tx1"/>
                        </a:solidFill>
                        <a:effectLst/>
                        <a:latin typeface="Calibri" panose="020F0502020204030204" pitchFamily="34" charset="0"/>
                      </a:endParaRPr>
                    </a:p>
                  </a:txBody>
                  <a:tcPr marL="12703" marR="12703" marT="8918" marB="0" anchor="b" horzOverflow="overflow"/>
                </a:tc>
                <a:extLst>
                  <a:ext uri="{0D108BD9-81ED-4DB2-BD59-A6C34878D82A}">
                    <a16:rowId xmlns:a16="http://schemas.microsoft.com/office/drawing/2014/main" xmlns="" val="10004"/>
                  </a:ext>
                </a:extLst>
              </a:tr>
              <a:tr h="227031">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latin typeface="Calibri" panose="020F0502020204030204" pitchFamily="34" charset="0"/>
                        </a:rPr>
                        <a:t>Exp. 5</a:t>
                      </a:r>
                      <a:endParaRPr kumimoji="0" lang="en-US" sz="1300" b="0" i="0" u="none" strike="noStrike" cap="none" normalizeH="0" baseline="0" dirty="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100</a:t>
                      </a:r>
                      <a:endParaRPr kumimoji="0" lang="en-US" sz="1300" b="0" i="0" u="none" strike="noStrike" cap="none" normalizeH="0" baseline="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latin typeface="Calibri" panose="020F0502020204030204" pitchFamily="34" charset="0"/>
                        </a:rPr>
                        <a:t>0.221</a:t>
                      </a:r>
                      <a:endParaRPr kumimoji="0" lang="en-US" sz="1300" b="0" i="0" u="none" strike="noStrike" cap="none" normalizeH="0" baseline="0" dirty="0">
                        <a:ln>
                          <a:noFill/>
                        </a:ln>
                        <a:solidFill>
                          <a:schemeClr val="tx1"/>
                        </a:solidFill>
                        <a:effectLst/>
                        <a:latin typeface="Calibri" panose="020F0502020204030204" pitchFamily="34" charset="0"/>
                      </a:endParaRPr>
                    </a:p>
                  </a:txBody>
                  <a:tcPr marL="12703" marR="12703" marT="8918" marB="0" anchor="b" horzOverflow="overflow"/>
                </a:tc>
                <a:extLst>
                  <a:ext uri="{0D108BD9-81ED-4DB2-BD59-A6C34878D82A}">
                    <a16:rowId xmlns:a16="http://schemas.microsoft.com/office/drawing/2014/main" xmlns="" val="10005"/>
                  </a:ext>
                </a:extLst>
              </a:tr>
              <a:tr h="276659">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latin typeface="Calibri" panose="020F0502020204030204" pitchFamily="34" charset="0"/>
                        </a:rPr>
                        <a:t>Exp. 6 Negative</a:t>
                      </a:r>
                      <a:endParaRPr kumimoji="0" lang="en-US" sz="1300" b="0" i="0" u="none" strike="noStrike" cap="none" normalizeH="0" baseline="0" dirty="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latin typeface="Calibri" panose="020F0502020204030204" pitchFamily="34" charset="0"/>
                        </a:rPr>
                        <a:t>150</a:t>
                      </a:r>
                      <a:endParaRPr kumimoji="0" lang="en-US" sz="1300" b="0" i="0" u="none" strike="noStrike" cap="none" normalizeH="0" baseline="0" dirty="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latin typeface="Calibri" panose="020F0502020204030204" pitchFamily="34" charset="0"/>
                        </a:rPr>
                        <a:t>0.146</a:t>
                      </a:r>
                      <a:endParaRPr kumimoji="0" lang="en-US" sz="1300" b="0" i="0" u="none" strike="noStrike" cap="none" normalizeH="0" baseline="0" dirty="0">
                        <a:ln>
                          <a:noFill/>
                        </a:ln>
                        <a:solidFill>
                          <a:schemeClr val="tx1"/>
                        </a:solidFill>
                        <a:effectLst/>
                        <a:latin typeface="Calibri" panose="020F0502020204030204" pitchFamily="34" charset="0"/>
                      </a:endParaRPr>
                    </a:p>
                  </a:txBody>
                  <a:tcPr marL="12703" marR="12703" marT="8918" marB="0" anchor="b" horzOverflow="overflow"/>
                </a:tc>
                <a:extLst>
                  <a:ext uri="{0D108BD9-81ED-4DB2-BD59-A6C34878D82A}">
                    <a16:rowId xmlns:a16="http://schemas.microsoft.com/office/drawing/2014/main" xmlns="" val="10006"/>
                  </a:ext>
                </a:extLst>
              </a:tr>
              <a:tr h="24077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Exp. 6 Erotic</a:t>
                      </a:r>
                      <a:endParaRPr kumimoji="0" lang="en-US" sz="1300" b="0" i="0" u="none" strike="noStrike" cap="none" normalizeH="0" baseline="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150</a:t>
                      </a:r>
                      <a:endParaRPr kumimoji="0" lang="en-US" sz="1300" b="0" i="0" u="none" strike="noStrike" cap="none" normalizeH="0" baseline="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latin typeface="Calibri" panose="020F0502020204030204" pitchFamily="34" charset="0"/>
                        </a:rPr>
                        <a:t>0.144</a:t>
                      </a:r>
                      <a:endParaRPr kumimoji="0" lang="en-US" sz="1300" b="0" i="0" u="none" strike="noStrike" cap="none" normalizeH="0" baseline="0" dirty="0">
                        <a:ln>
                          <a:noFill/>
                        </a:ln>
                        <a:solidFill>
                          <a:schemeClr val="tx1"/>
                        </a:solidFill>
                        <a:effectLst/>
                        <a:latin typeface="Calibri" panose="020F0502020204030204" pitchFamily="34" charset="0"/>
                      </a:endParaRPr>
                    </a:p>
                  </a:txBody>
                  <a:tcPr marL="12703" marR="12703" marT="8918" marB="0" anchor="b" horzOverflow="overflow"/>
                </a:tc>
                <a:extLst>
                  <a:ext uri="{0D108BD9-81ED-4DB2-BD59-A6C34878D82A}">
                    <a16:rowId xmlns:a16="http://schemas.microsoft.com/office/drawing/2014/main" xmlns="" val="10007"/>
                  </a:ext>
                </a:extLst>
              </a:tr>
              <a:tr h="24969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Exp. 7</a:t>
                      </a:r>
                      <a:endParaRPr kumimoji="0" lang="en-US" sz="1300" b="0" i="0" u="none" strike="noStrike" cap="none" normalizeH="0" baseline="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200</a:t>
                      </a:r>
                      <a:endParaRPr kumimoji="0" lang="en-US" sz="1300" b="0" i="0" u="none" strike="noStrike" cap="none" normalizeH="0" baseline="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latin typeface="Calibri" panose="020F0502020204030204" pitchFamily="34" charset="0"/>
                        </a:rPr>
                        <a:t>0.092</a:t>
                      </a:r>
                      <a:endParaRPr kumimoji="0" lang="en-US" sz="1300" b="0" i="0" u="none" strike="noStrike" cap="none" normalizeH="0" baseline="0" dirty="0">
                        <a:ln>
                          <a:noFill/>
                        </a:ln>
                        <a:solidFill>
                          <a:schemeClr val="tx1"/>
                        </a:solidFill>
                        <a:effectLst/>
                        <a:latin typeface="Calibri" panose="020F0502020204030204" pitchFamily="34" charset="0"/>
                      </a:endParaRPr>
                    </a:p>
                  </a:txBody>
                  <a:tcPr marL="12703" marR="12703" marT="8918" marB="0" anchor="b" horzOverflow="overflow"/>
                </a:tc>
                <a:extLst>
                  <a:ext uri="{0D108BD9-81ED-4DB2-BD59-A6C34878D82A}">
                    <a16:rowId xmlns:a16="http://schemas.microsoft.com/office/drawing/2014/main" xmlns="" val="10008"/>
                  </a:ext>
                </a:extLst>
              </a:tr>
              <a:tr h="24969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Exp. 8</a:t>
                      </a:r>
                      <a:endParaRPr kumimoji="0" lang="en-US" sz="1300" b="0" i="0" u="none" strike="noStrike" cap="none" normalizeH="0" baseline="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100</a:t>
                      </a:r>
                      <a:endParaRPr kumimoji="0" lang="en-US" sz="1300" b="0" i="0" u="none" strike="noStrike" cap="none" normalizeH="0" baseline="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latin typeface="Calibri" panose="020F0502020204030204" pitchFamily="34" charset="0"/>
                        </a:rPr>
                        <a:t>0.191</a:t>
                      </a:r>
                      <a:endParaRPr kumimoji="0" lang="en-US" sz="1300" b="0" i="0" u="none" strike="noStrike" cap="none" normalizeH="0" baseline="0" dirty="0">
                        <a:ln>
                          <a:noFill/>
                        </a:ln>
                        <a:solidFill>
                          <a:schemeClr val="tx1"/>
                        </a:solidFill>
                        <a:effectLst/>
                        <a:latin typeface="Calibri" panose="020F0502020204030204" pitchFamily="34" charset="0"/>
                      </a:endParaRPr>
                    </a:p>
                  </a:txBody>
                  <a:tcPr marL="12703" marR="12703" marT="8918" marB="0" anchor="b" horzOverflow="overflow"/>
                </a:tc>
                <a:extLst>
                  <a:ext uri="{0D108BD9-81ED-4DB2-BD59-A6C34878D82A}">
                    <a16:rowId xmlns:a16="http://schemas.microsoft.com/office/drawing/2014/main" xmlns="" val="10009"/>
                  </a:ext>
                </a:extLst>
              </a:tr>
              <a:tr h="24969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Exp. 9</a:t>
                      </a:r>
                      <a:endParaRPr kumimoji="0" lang="en-US" sz="1300" b="0" i="0" u="none" strike="noStrike" cap="none" normalizeH="0" baseline="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50</a:t>
                      </a:r>
                      <a:endParaRPr kumimoji="0" lang="en-US" sz="1300" b="0" i="0" u="none" strike="noStrike" cap="none" normalizeH="0" baseline="0">
                        <a:ln>
                          <a:noFill/>
                        </a:ln>
                        <a:solidFill>
                          <a:schemeClr val="tx1"/>
                        </a:solidFill>
                        <a:effectLst/>
                        <a:latin typeface="Calibri" panose="020F0502020204030204" pitchFamily="34" charset="0"/>
                      </a:endParaRPr>
                    </a:p>
                  </a:txBody>
                  <a:tcPr marL="12703" marR="12703" marT="8918"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latin typeface="Calibri" panose="020F0502020204030204" pitchFamily="34" charset="0"/>
                        </a:rPr>
                        <a:t>0.412</a:t>
                      </a:r>
                      <a:endParaRPr kumimoji="0" lang="en-US" sz="1300" b="0" i="0" u="none" strike="noStrike" cap="none" normalizeH="0" baseline="0" dirty="0">
                        <a:ln>
                          <a:noFill/>
                        </a:ln>
                        <a:solidFill>
                          <a:schemeClr val="tx1"/>
                        </a:solidFill>
                        <a:effectLst/>
                        <a:latin typeface="Calibri" panose="020F0502020204030204" pitchFamily="34" charset="0"/>
                      </a:endParaRPr>
                    </a:p>
                  </a:txBody>
                  <a:tcPr marL="12703" marR="12703" marT="8918" marB="0" anchor="b" horzOverflow="overflow"/>
                </a:tc>
                <a:extLst>
                  <a:ext uri="{0D108BD9-81ED-4DB2-BD59-A6C34878D82A}">
                    <a16:rowId xmlns:a16="http://schemas.microsoft.com/office/drawing/2014/main" xmlns="" val="10010"/>
                  </a:ext>
                </a:extLst>
              </a:tr>
            </a:tbl>
          </a:graphicData>
        </a:graphic>
      </p:graphicFrame>
      <p:graphicFrame>
        <p:nvGraphicFramePr>
          <p:cNvPr id="37942" name="Object 2"/>
          <p:cNvGraphicFramePr>
            <a:graphicFrameLocks noChangeAspect="1"/>
          </p:cNvGraphicFramePr>
          <p:nvPr/>
        </p:nvGraphicFramePr>
        <p:xfrm>
          <a:off x="1493838" y="2293938"/>
          <a:ext cx="1601787" cy="1403350"/>
        </p:xfrm>
        <a:graphic>
          <a:graphicData uri="http://schemas.openxmlformats.org/presentationml/2006/ole">
            <mc:AlternateContent xmlns:mc="http://schemas.openxmlformats.org/markup-compatibility/2006">
              <mc:Choice xmlns:v="urn:schemas-microsoft-com:vml" Requires="v">
                <p:oleObj spid="_x0000_s37948" name="Equation" r:id="rId4" imgW="762000" imgH="889000" progId="Equation.3">
                  <p:embed/>
                </p:oleObj>
              </mc:Choice>
              <mc:Fallback>
                <p:oleObj name="Equation" r:id="rId4" imgW="762000" imgH="889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838" y="2293938"/>
                        <a:ext cx="1601787" cy="140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0774" name="Rectangle 3">
            <a:extLst/>
          </p:cNvPr>
          <p:cNvSpPr txBox="1">
            <a:spLocks noChangeArrowheads="1"/>
          </p:cNvSpPr>
          <p:nvPr/>
        </p:nvSpPr>
        <p:spPr bwMode="auto">
          <a:xfrm>
            <a:off x="330200" y="3695700"/>
            <a:ext cx="3232150" cy="1089025"/>
          </a:xfrm>
          <a:prstGeom prst="rect">
            <a:avLst/>
          </a:prstGeom>
          <a:noFill/>
          <a:ln>
            <a:noFill/>
          </a:ln>
          <a:extLst/>
        </p:spPr>
        <p:txBody>
          <a:bodyPr lIns="90488" tIns="44450" rIns="90488" bIns="44450"/>
          <a:lstStyle>
            <a:lvl1pPr marL="342900" indent="-342900">
              <a:defRPr sz="2400">
                <a:solidFill>
                  <a:schemeClr val="tx1"/>
                </a:solidFill>
                <a:latin typeface="Arial" pitchFamily="34" charset="0"/>
                <a:ea typeface="ＭＳ Ｐゴシック" pitchFamily="34" charset="-128"/>
              </a:defRPr>
            </a:lvl1pPr>
            <a:lvl2pPr marL="742950" indent="-22860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auto" hangingPunct="1">
              <a:lnSpc>
                <a:spcPct val="115000"/>
              </a:lnSpc>
              <a:spcBef>
                <a:spcPct val="30000"/>
              </a:spcBef>
              <a:spcAft>
                <a:spcPts val="0"/>
              </a:spcAft>
              <a:buClr>
                <a:schemeClr val="tx2"/>
              </a:buClr>
              <a:buSzPct val="50000"/>
              <a:buFont typeface="Arial" panose="020B0604020202020204" pitchFamily="34" charset="0"/>
              <a:buChar char="•"/>
              <a:defRPr/>
            </a:pPr>
            <a:r>
              <a:rPr lang="en-US" altLang="en-US" sz="2000" kern="0" dirty="0" err="1">
                <a:latin typeface="Calibri" panose="020F0502020204030204" pitchFamily="34" charset="0"/>
                <a:cs typeface="Arial"/>
                <a:sym typeface="Arial"/>
              </a:rPr>
              <a:t>w</a:t>
            </a:r>
            <a:r>
              <a:rPr lang="en-US" altLang="en-US" sz="2000" kern="0" baseline="-25000" dirty="0" err="1">
                <a:latin typeface="Calibri" panose="020F0502020204030204" pitchFamily="34" charset="0"/>
                <a:cs typeface="Arial"/>
                <a:sym typeface="Arial"/>
              </a:rPr>
              <a:t>i</a:t>
            </a:r>
            <a:r>
              <a:rPr lang="en-US" altLang="en-US" sz="2000" kern="0" dirty="0">
                <a:latin typeface="Calibri" panose="020F0502020204030204" pitchFamily="34" charset="0"/>
                <a:cs typeface="Arial"/>
                <a:sym typeface="Arial"/>
              </a:rPr>
              <a:t> is the inverse variance of the effect size estimate</a:t>
            </a:r>
          </a:p>
          <a:p>
            <a:pPr eaLnBrk="1" fontAlgn="auto" hangingPunct="1">
              <a:lnSpc>
                <a:spcPct val="115000"/>
              </a:lnSpc>
              <a:spcBef>
                <a:spcPct val="30000"/>
              </a:spcBef>
              <a:spcAft>
                <a:spcPts val="0"/>
              </a:spcAft>
              <a:buClr>
                <a:schemeClr val="tx2"/>
              </a:buClr>
              <a:buSzPct val="50000"/>
              <a:buFont typeface="Monotype Sorts" charset="2"/>
              <a:buChar char="l"/>
              <a:defRPr/>
            </a:pPr>
            <a:endParaRPr lang="en-US" altLang="en-US" sz="2000" kern="0" dirty="0">
              <a:cs typeface="Arial"/>
              <a:sym typeface="Arial"/>
            </a:endParaRPr>
          </a:p>
          <a:p>
            <a:pPr lvl="1" eaLnBrk="1" fontAlgn="auto" hangingPunct="1">
              <a:lnSpc>
                <a:spcPct val="110000"/>
              </a:lnSpc>
              <a:spcBef>
                <a:spcPct val="30000"/>
              </a:spcBef>
              <a:spcAft>
                <a:spcPts val="0"/>
              </a:spcAft>
              <a:buClr>
                <a:schemeClr val="tx2"/>
              </a:buClr>
              <a:buSzPct val="100000"/>
              <a:buFont typeface="Wingdings" pitchFamily="2" charset="2"/>
              <a:buChar char="w"/>
              <a:defRPr/>
            </a:pPr>
            <a:endParaRPr lang="en-US" altLang="en-US" sz="1800" kern="0" dirty="0">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r>
              <a:rPr lang="en-US" altLang="en-US" smtClean="0"/>
              <a:t>Power</a:t>
            </a:r>
            <a:endParaRPr lang="fr-FR" altLang="en-US" smtClean="0"/>
          </a:p>
        </p:txBody>
      </p:sp>
      <p:sp>
        <p:nvSpPr>
          <p:cNvPr id="2" name="Rectangle 3">
            <a:extLst/>
          </p:cNvPr>
          <p:cNvSpPr>
            <a:spLocks noGrp="1" noChangeArrowheads="1"/>
          </p:cNvSpPr>
          <p:nvPr>
            <p:ph idx="4294967295"/>
          </p:nvPr>
        </p:nvSpPr>
        <p:spPr>
          <a:xfrm>
            <a:off x="69850" y="646113"/>
            <a:ext cx="9074150" cy="1328737"/>
          </a:xfrm>
          <a:extLst/>
        </p:spPr>
        <p:txBody>
          <a:bodyPr rtlCol="0" anchor="t">
            <a:normAutofit fontScale="25000" lnSpcReduction="20000"/>
          </a:bodyPr>
          <a:lstStyle/>
          <a:p>
            <a:pPr marL="229500" indent="-229500" eaLnBrk="1" fontAlgn="auto" hangingPunct="1">
              <a:lnSpc>
                <a:spcPct val="115000"/>
              </a:lnSpc>
              <a:defRPr/>
            </a:pPr>
            <a:r>
              <a:rPr lang="en-US" altLang="fr-FR" sz="8000" dirty="0">
                <a:solidFill>
                  <a:schemeClr val="tx1"/>
                </a:solidFill>
                <a:latin typeface="Calibri" panose="020F0502020204030204" pitchFamily="34" charset="0"/>
                <a:ea typeface="ＭＳ Ｐゴシック" panose="020B0600070205080204" pitchFamily="34" charset="-128"/>
              </a:rPr>
              <a:t>Use the pooled effect size to compute the power of each experiment (probability this experiment would reject the null hypothesis)</a:t>
            </a:r>
          </a:p>
          <a:p>
            <a:pPr marL="229500" indent="-229500" eaLnBrk="1" fontAlgn="auto" hangingPunct="1">
              <a:lnSpc>
                <a:spcPct val="115000"/>
              </a:lnSpc>
              <a:defRPr/>
            </a:pPr>
            <a:r>
              <a:rPr lang="en-US" altLang="fr-FR" sz="8000" dirty="0">
                <a:solidFill>
                  <a:schemeClr val="tx1"/>
                </a:solidFill>
                <a:latin typeface="Calibri" panose="020F0502020204030204" pitchFamily="34" charset="0"/>
                <a:ea typeface="ＭＳ Ｐゴシック" panose="020B0600070205080204" pitchFamily="34" charset="-128"/>
              </a:rPr>
              <a:t>Pooled effect</a:t>
            </a:r>
            <a:br>
              <a:rPr lang="en-US" altLang="fr-FR" sz="8000" dirty="0">
                <a:solidFill>
                  <a:schemeClr val="tx1"/>
                </a:solidFill>
                <a:latin typeface="Calibri" panose="020F0502020204030204" pitchFamily="34" charset="0"/>
                <a:ea typeface="ＭＳ Ｐゴシック" panose="020B0600070205080204" pitchFamily="34" charset="-128"/>
              </a:rPr>
            </a:br>
            <a:r>
              <a:rPr lang="en-US" altLang="fr-FR" sz="8000" dirty="0">
                <a:solidFill>
                  <a:schemeClr val="tx1"/>
                </a:solidFill>
                <a:latin typeface="Calibri" panose="020F0502020204030204" pitchFamily="34" charset="0"/>
                <a:ea typeface="ＭＳ Ｐゴシック" panose="020B0600070205080204" pitchFamily="34" charset="-128"/>
              </a:rPr>
              <a:t>size </a:t>
            </a:r>
          </a:p>
          <a:p>
            <a:pPr marL="472500" lvl="1" indent="-229500" eaLnBrk="1" fontAlgn="auto" hangingPunct="1">
              <a:lnSpc>
                <a:spcPct val="115000"/>
              </a:lnSpc>
              <a:defRPr/>
            </a:pPr>
            <a:r>
              <a:rPr lang="en-US" altLang="fr-FR" sz="8000" dirty="0">
                <a:solidFill>
                  <a:schemeClr val="tx1"/>
                </a:solidFill>
                <a:latin typeface="Calibri" panose="020F0502020204030204" pitchFamily="34" charset="0"/>
                <a:ea typeface="ＭＳ Ｐゴシック" panose="020B0600070205080204" pitchFamily="34" charset="-128"/>
              </a:rPr>
              <a:t>g</a:t>
            </a:r>
            <a:r>
              <a:rPr lang="en-US" altLang="fr-FR" sz="8000" baseline="30000" dirty="0">
                <a:solidFill>
                  <a:schemeClr val="tx1"/>
                </a:solidFill>
                <a:latin typeface="Calibri" panose="020F0502020204030204" pitchFamily="34" charset="0"/>
                <a:ea typeface="ＭＳ Ｐゴシック" panose="020B0600070205080204" pitchFamily="34" charset="-128"/>
              </a:rPr>
              <a:t>*</a:t>
            </a:r>
            <a:r>
              <a:rPr lang="en-US" altLang="fr-FR" sz="8000" dirty="0">
                <a:solidFill>
                  <a:schemeClr val="tx1"/>
                </a:solidFill>
                <a:latin typeface="Calibri" panose="020F0502020204030204" pitchFamily="34" charset="0"/>
                <a:ea typeface="ＭＳ Ｐゴシック" panose="020B0600070205080204" pitchFamily="34" charset="-128"/>
              </a:rPr>
              <a:t>=0.1855</a:t>
            </a:r>
          </a:p>
          <a:p>
            <a:pPr marL="229500" indent="-229500" eaLnBrk="1" fontAlgn="auto" hangingPunct="1">
              <a:lnSpc>
                <a:spcPct val="115000"/>
              </a:lnSpc>
              <a:defRPr/>
            </a:pPr>
            <a:endParaRPr lang="en-US" altLang="fr-FR" sz="2200" i="1" dirty="0">
              <a:latin typeface="Calibri" panose="020F0502020204030204" pitchFamily="34" charset="0"/>
              <a:ea typeface="ＭＳ Ｐゴシック" panose="020B0600070205080204" pitchFamily="34" charset="-128"/>
            </a:endParaRPr>
          </a:p>
          <a:p>
            <a:pPr marL="472500" lvl="1" indent="-229500" eaLnBrk="1" fontAlgn="auto" hangingPunct="1">
              <a:lnSpc>
                <a:spcPct val="115000"/>
              </a:lnSpc>
              <a:defRPr/>
            </a:pPr>
            <a:endParaRPr lang="en-US" altLang="fr-FR" dirty="0">
              <a:ea typeface="ＭＳ Ｐゴシック" panose="020B0600070205080204" pitchFamily="34" charset="-128"/>
            </a:endParaRPr>
          </a:p>
          <a:p>
            <a:pPr marL="229500" indent="-229500" eaLnBrk="1" fontAlgn="auto" hangingPunct="1">
              <a:lnSpc>
                <a:spcPct val="115000"/>
              </a:lnSpc>
              <a:defRPr/>
            </a:pPr>
            <a:endParaRPr lang="en-US" altLang="fr-FR" sz="2000" dirty="0">
              <a:ea typeface="ＭＳ Ｐゴシック" panose="020B0600070205080204" pitchFamily="34" charset="-128"/>
            </a:endParaRPr>
          </a:p>
          <a:p>
            <a:pPr marL="229500" indent="-229500" eaLnBrk="1" fontAlgn="auto" hangingPunct="1">
              <a:lnSpc>
                <a:spcPct val="115000"/>
              </a:lnSpc>
              <a:defRPr/>
            </a:pPr>
            <a:endParaRPr lang="en-US" altLang="fr-FR" sz="2000" dirty="0">
              <a:ea typeface="ＭＳ Ｐゴシック" panose="020B0600070205080204" pitchFamily="34" charset="-128"/>
            </a:endParaRPr>
          </a:p>
          <a:p>
            <a:pPr marL="229500" indent="-229500" eaLnBrk="1" fontAlgn="auto" hangingPunct="1">
              <a:lnSpc>
                <a:spcPct val="115000"/>
              </a:lnSpc>
              <a:defRPr/>
            </a:pPr>
            <a:endParaRPr lang="en-US" altLang="fr-FR" sz="2000" dirty="0">
              <a:ea typeface="ＭＳ Ｐゴシック" panose="020B0600070205080204" pitchFamily="34" charset="-128"/>
            </a:endParaRPr>
          </a:p>
          <a:p>
            <a:pPr marL="229500" indent="-229500" eaLnBrk="1" fontAlgn="auto" hangingPunct="1">
              <a:lnSpc>
                <a:spcPct val="115000"/>
              </a:lnSpc>
              <a:defRPr/>
            </a:pPr>
            <a:endParaRPr lang="en-US" altLang="fr-FR" sz="2000" dirty="0">
              <a:ea typeface="ＭＳ Ｐゴシック" panose="020B0600070205080204" pitchFamily="34" charset="-128"/>
            </a:endParaRPr>
          </a:p>
          <a:p>
            <a:pPr marL="472500" lvl="1" indent="-229500" eaLnBrk="1" fontAlgn="auto" hangingPunct="1">
              <a:lnSpc>
                <a:spcPct val="110000"/>
              </a:lnSpc>
              <a:defRPr/>
            </a:pPr>
            <a:endParaRPr lang="en-US" altLang="fr-FR" dirty="0">
              <a:ea typeface="ＭＳ Ｐゴシック" panose="020B0600070205080204" pitchFamily="34" charset="-128"/>
            </a:endParaRPr>
          </a:p>
        </p:txBody>
      </p:sp>
      <p:graphicFrame>
        <p:nvGraphicFramePr>
          <p:cNvPr id="6" name="Group 66">
            <a:extLst/>
          </p:cNvPr>
          <p:cNvGraphicFramePr>
            <a:graphicFrameLocks noGrp="1"/>
          </p:cNvGraphicFramePr>
          <p:nvPr/>
        </p:nvGraphicFramePr>
        <p:xfrm>
          <a:off x="3979863" y="1476375"/>
          <a:ext cx="4713287" cy="3117847"/>
        </p:xfrm>
        <a:graphic>
          <a:graphicData uri="http://schemas.openxmlformats.org/drawingml/2006/table">
            <a:tbl>
              <a:tblPr>
                <a:tableStyleId>{8799B23B-EC83-4686-B30A-512413B5E67A}</a:tableStyleId>
              </a:tblPr>
              <a:tblGrid>
                <a:gridCol w="1337155">
                  <a:extLst>
                    <a:ext uri="{9D8B030D-6E8A-4147-A177-3AD203B41FA5}">
                      <a16:colId xmlns:a16="http://schemas.microsoft.com/office/drawing/2014/main" xmlns="" val="20000"/>
                    </a:ext>
                  </a:extLst>
                </a:gridCol>
                <a:gridCol w="1118055">
                  <a:extLst>
                    <a:ext uri="{9D8B030D-6E8A-4147-A177-3AD203B41FA5}">
                      <a16:colId xmlns:a16="http://schemas.microsoft.com/office/drawing/2014/main" xmlns="" val="20001"/>
                    </a:ext>
                  </a:extLst>
                </a:gridCol>
                <a:gridCol w="1079756">
                  <a:extLst>
                    <a:ext uri="{9D8B030D-6E8A-4147-A177-3AD203B41FA5}">
                      <a16:colId xmlns:a16="http://schemas.microsoft.com/office/drawing/2014/main" xmlns="" val="20002"/>
                    </a:ext>
                  </a:extLst>
                </a:gridCol>
                <a:gridCol w="1178321">
                  <a:extLst>
                    <a:ext uri="{9D8B030D-6E8A-4147-A177-3AD203B41FA5}">
                      <a16:colId xmlns:a16="http://schemas.microsoft.com/office/drawing/2014/main" xmlns="" val="20003"/>
                    </a:ext>
                  </a:extLst>
                </a:gridCol>
              </a:tblGrid>
              <a:tr h="5037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FFFF"/>
                        </a:solidFill>
                        <a:effectLst/>
                        <a:latin typeface="Calibri" panose="020F0502020204030204" pitchFamily="34" charset="0"/>
                      </a:endParaRPr>
                    </a:p>
                  </a:txBody>
                  <a:tcPr marL="91449" marR="91449" marT="34296" marB="34296"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Sample size</a:t>
                      </a:r>
                      <a:endParaRPr kumimoji="0" lang="en-US" sz="1400" b="1" i="0" u="none" strike="noStrike" cap="none" normalizeH="0" baseline="0" dirty="0">
                        <a:ln>
                          <a:noFill/>
                        </a:ln>
                        <a:solidFill>
                          <a:srgbClr val="FFFFFF"/>
                        </a:solidFill>
                        <a:effectLst/>
                        <a:latin typeface="Calibri" panose="020F0502020204030204" pitchFamily="34" charset="0"/>
                      </a:endParaRPr>
                    </a:p>
                  </a:txBody>
                  <a:tcPr marL="91449" marR="91449" marT="34296" marB="34296"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Effect size (g)</a:t>
                      </a:r>
                      <a:endParaRPr kumimoji="0" lang="en-US" sz="1400" b="1" i="0" u="none" strike="noStrike" cap="none" normalizeH="0" baseline="0">
                        <a:ln>
                          <a:noFill/>
                        </a:ln>
                        <a:solidFill>
                          <a:srgbClr val="FFFFFF"/>
                        </a:solidFill>
                        <a:effectLst/>
                        <a:latin typeface="Calibri" panose="020F0502020204030204" pitchFamily="34" charset="0"/>
                      </a:endParaRPr>
                    </a:p>
                  </a:txBody>
                  <a:tcPr marL="91449" marR="91449" marT="34296" marB="34296"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Power</a:t>
                      </a:r>
                      <a:endParaRPr kumimoji="0" lang="en-US" sz="1400" b="1" i="0" u="none" strike="noStrike" cap="none" normalizeH="0" baseline="0" dirty="0">
                        <a:ln>
                          <a:noFill/>
                        </a:ln>
                        <a:solidFill>
                          <a:srgbClr val="FFFFFF"/>
                        </a:solidFill>
                        <a:effectLst/>
                        <a:latin typeface="Calibri" panose="020F0502020204030204" pitchFamily="34" charset="0"/>
                      </a:endParaRPr>
                    </a:p>
                  </a:txBody>
                  <a:tcPr marL="91449" marR="91449" marT="34296" marB="34296" horzOverflow="overflow"/>
                </a:tc>
                <a:extLst>
                  <a:ext uri="{0D108BD9-81ED-4DB2-BD59-A6C34878D82A}">
                    <a16:rowId xmlns:a16="http://schemas.microsoft.com/office/drawing/2014/main" xmlns="" val="10000"/>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1</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100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0.249</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0.578</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1"/>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Exp. 2</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150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0.194</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0.731</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2"/>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3</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97</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0.248</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0.567</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3"/>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Exp. 4</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99</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0.202</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0.575</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4"/>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Exp. 5</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100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0.221</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0.578</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5"/>
                  </a:ext>
                </a:extLst>
              </a:tr>
              <a:tr h="222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6 Negative</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150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0.146</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0.731</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6"/>
                  </a:ext>
                </a:extLst>
              </a:tr>
              <a:tr h="257221">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6 Erotic</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150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0.144</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0.731</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7"/>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7</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200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0.092</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0.834</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8"/>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8</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100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0.191</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0.578</a:t>
                      </a:r>
                      <a:endParaRPr kumimoji="0" lang="en-US" sz="1400" b="0" i="0" u="none" strike="noStrike" cap="none" normalizeH="0" baseline="0" dirty="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9"/>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9</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50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0.412</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0.363</a:t>
                      </a:r>
                      <a:endParaRPr kumimoji="0" lang="en-US" sz="1400" b="0" i="0" u="none" strike="noStrike" cap="none" normalizeH="0" baseline="0" dirty="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10"/>
                  </a:ext>
                </a:extLst>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Power</a:t>
            </a:r>
          </a:p>
        </p:txBody>
      </p:sp>
      <p:sp>
        <p:nvSpPr>
          <p:cNvPr id="41987" name="Rectangle 3"/>
          <p:cNvSpPr>
            <a:spLocks noGrp="1" noChangeArrowheads="1"/>
          </p:cNvSpPr>
          <p:nvPr>
            <p:ph idx="4294967295"/>
          </p:nvPr>
        </p:nvSpPr>
        <p:spPr>
          <a:xfrm>
            <a:off x="0" y="608013"/>
            <a:ext cx="9144000" cy="4230687"/>
          </a:xfrm>
        </p:spPr>
        <p:txBody>
          <a:bodyPr anchor="t"/>
          <a:lstStyle/>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The sum of the power values (</a:t>
            </a:r>
            <a:r>
              <a:rPr lang="en-US" altLang="fr-FR" sz="2000" i="1" smtClean="0">
                <a:solidFill>
                  <a:schemeClr val="tx1"/>
                </a:solidFill>
                <a:latin typeface="Calibri" panose="020F0502020204030204" pitchFamily="34" charset="0"/>
                <a:ea typeface="MS PGothic" panose="020B0600070205080204" pitchFamily="34" charset="-128"/>
              </a:rPr>
              <a:t>E</a:t>
            </a:r>
            <a:r>
              <a:rPr lang="en-US" altLang="fr-FR" sz="2000" smtClean="0">
                <a:solidFill>
                  <a:schemeClr val="tx1"/>
                </a:solidFill>
                <a:latin typeface="Calibri" panose="020F0502020204030204" pitchFamily="34" charset="0"/>
                <a:ea typeface="MS PGothic" panose="020B0600070205080204" pitchFamily="34" charset="-128"/>
              </a:rPr>
              <a:t>=6.27) is the </a:t>
            </a:r>
            <a:r>
              <a:rPr lang="en-US" altLang="fr-FR" sz="2000" i="1" smtClean="0">
                <a:solidFill>
                  <a:schemeClr val="tx1"/>
                </a:solidFill>
                <a:latin typeface="Calibri" panose="020F0502020204030204" pitchFamily="34" charset="0"/>
                <a:ea typeface="MS PGothic" panose="020B0600070205080204" pitchFamily="34" charset="-128"/>
              </a:rPr>
              <a:t>expected</a:t>
            </a:r>
            <a:r>
              <a:rPr lang="en-US" altLang="fr-FR" sz="2000" smtClean="0">
                <a:solidFill>
                  <a:schemeClr val="tx1"/>
                </a:solidFill>
                <a:latin typeface="Calibri" panose="020F0502020204030204" pitchFamily="34" charset="0"/>
                <a:ea typeface="MS PGothic" panose="020B0600070205080204" pitchFamily="34" charset="-128"/>
              </a:rPr>
              <a:t> number of times experiments like these would reject the null hypothesis </a:t>
            </a:r>
            <a:br>
              <a:rPr lang="en-US" altLang="fr-FR" sz="2000" smtClean="0">
                <a:solidFill>
                  <a:schemeClr val="tx1"/>
                </a:solidFill>
                <a:latin typeface="Calibri" panose="020F0502020204030204" pitchFamily="34" charset="0"/>
                <a:ea typeface="MS PGothic" panose="020B0600070205080204" pitchFamily="34" charset="-128"/>
              </a:rPr>
            </a:br>
            <a:r>
              <a:rPr lang="en-US" altLang="fr-FR" sz="1400" smtClean="0">
                <a:solidFill>
                  <a:schemeClr val="tx1"/>
                </a:solidFill>
                <a:latin typeface="Calibri" panose="020F0502020204030204" pitchFamily="34" charset="0"/>
                <a:ea typeface="MS PGothic" panose="020B0600070205080204" pitchFamily="34" charset="-128"/>
              </a:rPr>
              <a:t>(Ioannidis &amp; Trikalinos, 2007)</a:t>
            </a:r>
            <a:endParaRPr lang="en-US" altLang="fr-FR" sz="1800" smtClean="0">
              <a:solidFill>
                <a:schemeClr val="tx1"/>
              </a:solidFill>
              <a:latin typeface="Calibri" panose="020F0502020204030204" pitchFamily="34" charset="0"/>
              <a:ea typeface="MS PGothic" panose="020B0600070205080204" pitchFamily="34" charset="-128"/>
            </a:endParaRP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But Bem (2011) rejected the null</a:t>
            </a:r>
            <a:br>
              <a:rPr lang="en-US" altLang="fr-FR" sz="2000" smtClean="0">
                <a:solidFill>
                  <a:schemeClr val="tx1"/>
                </a:solidFill>
                <a:latin typeface="Calibri" panose="020F0502020204030204" pitchFamily="34" charset="0"/>
                <a:ea typeface="MS PGothic" panose="020B0600070205080204" pitchFamily="34" charset="-128"/>
              </a:rPr>
            </a:br>
            <a:r>
              <a:rPr lang="en-US" altLang="fr-FR" sz="2000" i="1" smtClean="0">
                <a:solidFill>
                  <a:schemeClr val="tx1"/>
                </a:solidFill>
                <a:latin typeface="Calibri" panose="020F0502020204030204" pitchFamily="34" charset="0"/>
                <a:ea typeface="MS PGothic" panose="020B0600070205080204" pitchFamily="34" charset="-128"/>
              </a:rPr>
              <a:t>O=</a:t>
            </a:r>
            <a:r>
              <a:rPr lang="en-US" altLang="fr-FR" sz="2000" smtClean="0">
                <a:solidFill>
                  <a:schemeClr val="tx1"/>
                </a:solidFill>
                <a:latin typeface="Calibri" panose="020F0502020204030204" pitchFamily="34" charset="0"/>
                <a:ea typeface="MS PGothic" panose="020B0600070205080204" pitchFamily="34" charset="-128"/>
              </a:rPr>
              <a:t>9 out of 10 times!</a:t>
            </a:r>
          </a:p>
          <a:p>
            <a:pPr lvl="1" eaLnBrk="1" hangingPunct="1">
              <a:lnSpc>
                <a:spcPct val="110000"/>
              </a:lnSpc>
            </a:pPr>
            <a:endParaRPr lang="en-US" altLang="fr-FR" smtClean="0">
              <a:ea typeface="MS PGothic" panose="020B0600070205080204" pitchFamily="34" charset="-128"/>
            </a:endParaRPr>
          </a:p>
        </p:txBody>
      </p:sp>
      <p:graphicFrame>
        <p:nvGraphicFramePr>
          <p:cNvPr id="5" name="Group 66">
            <a:extLst/>
          </p:cNvPr>
          <p:cNvGraphicFramePr>
            <a:graphicFrameLocks noGrp="1"/>
          </p:cNvGraphicFramePr>
          <p:nvPr/>
        </p:nvGraphicFramePr>
        <p:xfrm>
          <a:off x="3979863" y="1476375"/>
          <a:ext cx="4713287" cy="3117847"/>
        </p:xfrm>
        <a:graphic>
          <a:graphicData uri="http://schemas.openxmlformats.org/drawingml/2006/table">
            <a:tbl>
              <a:tblPr>
                <a:tableStyleId>{8799B23B-EC83-4686-B30A-512413B5E67A}</a:tableStyleId>
              </a:tblPr>
              <a:tblGrid>
                <a:gridCol w="1337155">
                  <a:extLst>
                    <a:ext uri="{9D8B030D-6E8A-4147-A177-3AD203B41FA5}">
                      <a16:colId xmlns:a16="http://schemas.microsoft.com/office/drawing/2014/main" xmlns="" val="20000"/>
                    </a:ext>
                  </a:extLst>
                </a:gridCol>
                <a:gridCol w="1118055">
                  <a:extLst>
                    <a:ext uri="{9D8B030D-6E8A-4147-A177-3AD203B41FA5}">
                      <a16:colId xmlns:a16="http://schemas.microsoft.com/office/drawing/2014/main" xmlns="" val="20001"/>
                    </a:ext>
                  </a:extLst>
                </a:gridCol>
                <a:gridCol w="1079756">
                  <a:extLst>
                    <a:ext uri="{9D8B030D-6E8A-4147-A177-3AD203B41FA5}">
                      <a16:colId xmlns:a16="http://schemas.microsoft.com/office/drawing/2014/main" xmlns="" val="20002"/>
                    </a:ext>
                  </a:extLst>
                </a:gridCol>
                <a:gridCol w="1178321">
                  <a:extLst>
                    <a:ext uri="{9D8B030D-6E8A-4147-A177-3AD203B41FA5}">
                      <a16:colId xmlns:a16="http://schemas.microsoft.com/office/drawing/2014/main" xmlns="" val="20003"/>
                    </a:ext>
                  </a:extLst>
                </a:gridCol>
              </a:tblGrid>
              <a:tr h="5037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FFFF"/>
                        </a:solidFill>
                        <a:effectLst/>
                        <a:latin typeface="Calibri" panose="020F0502020204030204" pitchFamily="34" charset="0"/>
                      </a:endParaRPr>
                    </a:p>
                  </a:txBody>
                  <a:tcPr marL="91449" marR="91449" marT="34296" marB="34296"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Sample size</a:t>
                      </a:r>
                      <a:endParaRPr kumimoji="0" lang="en-US" sz="1400" b="1" i="0" u="none" strike="noStrike" cap="none" normalizeH="0" baseline="0" dirty="0">
                        <a:ln>
                          <a:noFill/>
                        </a:ln>
                        <a:solidFill>
                          <a:srgbClr val="FFFFFF"/>
                        </a:solidFill>
                        <a:effectLst/>
                        <a:latin typeface="Calibri" panose="020F0502020204030204" pitchFamily="34" charset="0"/>
                      </a:endParaRPr>
                    </a:p>
                  </a:txBody>
                  <a:tcPr marL="91449" marR="91449" marT="34296" marB="34296"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Effect size (g)</a:t>
                      </a:r>
                      <a:endParaRPr kumimoji="0" lang="en-US" sz="1400" b="1" i="0" u="none" strike="noStrike" cap="none" normalizeH="0" baseline="0">
                        <a:ln>
                          <a:noFill/>
                        </a:ln>
                        <a:solidFill>
                          <a:srgbClr val="FFFFFF"/>
                        </a:solidFill>
                        <a:effectLst/>
                        <a:latin typeface="Calibri" panose="020F0502020204030204" pitchFamily="34" charset="0"/>
                      </a:endParaRPr>
                    </a:p>
                  </a:txBody>
                  <a:tcPr marL="91449" marR="91449" marT="34296" marB="34296"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Power</a:t>
                      </a:r>
                      <a:endParaRPr kumimoji="0" lang="en-US" sz="1400" b="1" i="0" u="none" strike="noStrike" cap="none" normalizeH="0" baseline="0" dirty="0">
                        <a:ln>
                          <a:noFill/>
                        </a:ln>
                        <a:solidFill>
                          <a:srgbClr val="FFFFFF"/>
                        </a:solidFill>
                        <a:effectLst/>
                        <a:latin typeface="Calibri" panose="020F0502020204030204" pitchFamily="34" charset="0"/>
                      </a:endParaRPr>
                    </a:p>
                  </a:txBody>
                  <a:tcPr marL="91449" marR="91449" marT="34296" marB="34296" horzOverflow="overflow"/>
                </a:tc>
                <a:extLst>
                  <a:ext uri="{0D108BD9-81ED-4DB2-BD59-A6C34878D82A}">
                    <a16:rowId xmlns:a16="http://schemas.microsoft.com/office/drawing/2014/main" xmlns="" val="10000"/>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1</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100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0.249</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0.578</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1"/>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Exp. 2</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150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0.194</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0.731</a:t>
                      </a:r>
                      <a:endParaRPr kumimoji="0" lang="en-US" sz="1400" b="0" i="0" u="none" strike="noStrike" cap="none" normalizeH="0" baseline="0" dirty="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2"/>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3</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97</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0.248</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0.567</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3"/>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Exp. 4</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99</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0.202</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0.575</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4"/>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Exp. 5</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100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0.221</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0.578</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5"/>
                  </a:ext>
                </a:extLst>
              </a:tr>
              <a:tr h="222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6 Negative</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150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0.146</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0.731</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6"/>
                  </a:ext>
                </a:extLst>
              </a:tr>
              <a:tr h="257221">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6 Erotic</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150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0.144</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0.731</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7"/>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7</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200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0.092</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0.834</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8"/>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8</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100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0.191</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0.578</a:t>
                      </a:r>
                      <a:endParaRPr kumimoji="0" lang="en-US" sz="1400" b="0" i="0" u="none" strike="noStrike" cap="none" normalizeH="0" baseline="0" dirty="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9"/>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9</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50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0.412</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0.363</a:t>
                      </a:r>
                      <a:endParaRPr kumimoji="0" lang="en-US" sz="1400" b="0" i="0" u="none" strike="noStrike" cap="none" normalizeH="0" baseline="0" dirty="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10"/>
                  </a:ext>
                </a:extLst>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Bias Test</a:t>
            </a:r>
          </a:p>
        </p:txBody>
      </p:sp>
      <p:sp>
        <p:nvSpPr>
          <p:cNvPr id="43011" name="Rectangle 3">
            <a:extLst/>
          </p:cNvPr>
          <p:cNvSpPr>
            <a:spLocks noGrp="1" noChangeArrowheads="1"/>
          </p:cNvSpPr>
          <p:nvPr>
            <p:ph idx="4294967295"/>
          </p:nvPr>
        </p:nvSpPr>
        <p:spPr>
          <a:xfrm>
            <a:off x="192088" y="627063"/>
            <a:ext cx="8951912" cy="4230687"/>
          </a:xfrm>
        </p:spPr>
        <p:txBody>
          <a:bodyPr anchor="t"/>
          <a:lstStyle/>
          <a:p>
            <a:pPr eaLnBrk="1" hangingPunct="1">
              <a:defRPr/>
            </a:pPr>
            <a:r>
              <a:rPr lang="en-US" altLang="fr-FR" sz="2000" dirty="0">
                <a:solidFill>
                  <a:schemeClr val="tx1"/>
                </a:solidFill>
                <a:latin typeface="Calibri" panose="020F0502020204030204" pitchFamily="34" charset="0"/>
                <a:ea typeface="MS PGothic" panose="020B0600070205080204" pitchFamily="34" charset="-128"/>
              </a:rPr>
              <a:t>Use an exact test to consider the probability that any </a:t>
            </a:r>
            <a:r>
              <a:rPr lang="en-US" altLang="fr-FR" sz="2000" i="1" dirty="0">
                <a:solidFill>
                  <a:schemeClr val="tx1"/>
                </a:solidFill>
                <a:latin typeface="Calibri" panose="020F0502020204030204" pitchFamily="34" charset="0"/>
                <a:ea typeface="MS PGothic" panose="020B0600070205080204" pitchFamily="34" charset="-128"/>
              </a:rPr>
              <a:t>O</a:t>
            </a:r>
            <a:r>
              <a:rPr lang="en-US" altLang="fr-FR" sz="2000" dirty="0">
                <a:solidFill>
                  <a:schemeClr val="tx1"/>
                </a:solidFill>
                <a:latin typeface="Calibri" panose="020F0502020204030204" pitchFamily="34" charset="0"/>
                <a:ea typeface="MS PGothic" panose="020B0600070205080204" pitchFamily="34" charset="-128"/>
              </a:rPr>
              <a:t>=9 out of the 10 experiments would reject H</a:t>
            </a:r>
            <a:r>
              <a:rPr lang="en-US" altLang="fr-FR" sz="2000" baseline="-25000" dirty="0">
                <a:solidFill>
                  <a:schemeClr val="tx1"/>
                </a:solidFill>
                <a:latin typeface="Calibri" panose="020F0502020204030204" pitchFamily="34" charset="0"/>
                <a:ea typeface="MS PGothic" panose="020B0600070205080204" pitchFamily="34" charset="-128"/>
              </a:rPr>
              <a:t>0</a:t>
            </a:r>
          </a:p>
          <a:p>
            <a:pPr eaLnBrk="1" hangingPunct="1">
              <a:defRPr/>
            </a:pPr>
            <a:r>
              <a:rPr lang="en-US" altLang="fr-FR" sz="2000" dirty="0">
                <a:solidFill>
                  <a:schemeClr val="tx1"/>
                </a:solidFill>
                <a:latin typeface="Calibri" panose="020F0502020204030204" pitchFamily="34" charset="0"/>
                <a:ea typeface="MS PGothic" panose="020B0600070205080204" pitchFamily="34" charset="-128"/>
              </a:rPr>
              <a:t>There are 11 such combinations</a:t>
            </a:r>
          </a:p>
          <a:p>
            <a:pPr marL="0" indent="0" eaLnBrk="1" hangingPunct="1">
              <a:buFont typeface="Wingdings 2" panose="05020102010507070707" pitchFamily="18" charset="2"/>
              <a:buNone/>
              <a:defRPr/>
            </a:pPr>
            <a:r>
              <a:rPr lang="en-US" altLang="fr-FR" sz="2000" dirty="0">
                <a:solidFill>
                  <a:schemeClr val="tx1"/>
                </a:solidFill>
                <a:latin typeface="Calibri" panose="020F0502020204030204" pitchFamily="34" charset="0"/>
                <a:ea typeface="MS PGothic" panose="020B0600070205080204" pitchFamily="34" charset="-128"/>
              </a:rPr>
              <a:t>of the experiments</a:t>
            </a:r>
          </a:p>
          <a:p>
            <a:pPr eaLnBrk="1" hangingPunct="1">
              <a:lnSpc>
                <a:spcPct val="115000"/>
              </a:lnSpc>
              <a:defRPr/>
            </a:pPr>
            <a:r>
              <a:rPr lang="en-US" altLang="fr-FR" sz="2000" dirty="0">
                <a:solidFill>
                  <a:schemeClr val="tx1"/>
                </a:solidFill>
                <a:latin typeface="Calibri" panose="020F0502020204030204" pitchFamily="34" charset="0"/>
                <a:ea typeface="MS PGothic" panose="020B0600070205080204" pitchFamily="34" charset="-128"/>
              </a:rPr>
              <a:t>Their summed probability </a:t>
            </a:r>
            <a:br>
              <a:rPr lang="en-US" altLang="fr-FR" sz="2000" dirty="0">
                <a:solidFill>
                  <a:schemeClr val="tx1"/>
                </a:solidFill>
                <a:latin typeface="Calibri" panose="020F0502020204030204" pitchFamily="34" charset="0"/>
                <a:ea typeface="MS PGothic" panose="020B0600070205080204" pitchFamily="34" charset="-128"/>
              </a:rPr>
            </a:br>
            <a:r>
              <a:rPr lang="en-US" altLang="fr-FR" sz="2000" dirty="0">
                <a:solidFill>
                  <a:schemeClr val="tx1"/>
                </a:solidFill>
                <a:latin typeface="Calibri" panose="020F0502020204030204" pitchFamily="34" charset="0"/>
                <a:ea typeface="MS PGothic" panose="020B0600070205080204" pitchFamily="34" charset="-128"/>
              </a:rPr>
              <a:t>is only 0.058</a:t>
            </a:r>
          </a:p>
          <a:p>
            <a:pPr eaLnBrk="1" hangingPunct="1">
              <a:lnSpc>
                <a:spcPct val="115000"/>
              </a:lnSpc>
              <a:defRPr/>
            </a:pPr>
            <a:r>
              <a:rPr lang="en-US" altLang="fr-FR" sz="2000" dirty="0">
                <a:solidFill>
                  <a:schemeClr val="tx1"/>
                </a:solidFill>
                <a:latin typeface="Calibri" panose="020F0502020204030204" pitchFamily="34" charset="0"/>
                <a:ea typeface="MS PGothic" panose="020B0600070205080204" pitchFamily="34" charset="-128"/>
              </a:rPr>
              <a:t>A criterion threshold for a</a:t>
            </a:r>
            <a:br>
              <a:rPr lang="en-US" altLang="fr-FR" sz="2000" dirty="0">
                <a:solidFill>
                  <a:schemeClr val="tx1"/>
                </a:solidFill>
                <a:latin typeface="Calibri" panose="020F0502020204030204" pitchFamily="34" charset="0"/>
                <a:ea typeface="MS PGothic" panose="020B0600070205080204" pitchFamily="34" charset="-128"/>
              </a:rPr>
            </a:br>
            <a:r>
              <a:rPr lang="en-US" altLang="fr-FR" sz="2000" dirty="0">
                <a:solidFill>
                  <a:schemeClr val="tx1"/>
                </a:solidFill>
                <a:latin typeface="Calibri" panose="020F0502020204030204" pitchFamily="34" charset="0"/>
                <a:ea typeface="MS PGothic" panose="020B0600070205080204" pitchFamily="34" charset="-128"/>
              </a:rPr>
              <a:t>bias test is usually 0.1 </a:t>
            </a:r>
            <a:br>
              <a:rPr lang="en-US" altLang="fr-FR" sz="2000" dirty="0">
                <a:solidFill>
                  <a:schemeClr val="tx1"/>
                </a:solidFill>
                <a:latin typeface="Calibri" panose="020F0502020204030204" pitchFamily="34" charset="0"/>
                <a:ea typeface="MS PGothic" panose="020B0600070205080204" pitchFamily="34" charset="-128"/>
              </a:rPr>
            </a:br>
            <a:r>
              <a:rPr lang="en-US" altLang="fr-FR" sz="1400" dirty="0">
                <a:solidFill>
                  <a:schemeClr val="tx1"/>
                </a:solidFill>
                <a:latin typeface="Calibri" panose="020F0502020204030204" pitchFamily="34" charset="0"/>
                <a:ea typeface="MS PGothic" panose="020B0600070205080204" pitchFamily="34" charset="-128"/>
              </a:rPr>
              <a:t>(</a:t>
            </a:r>
            <a:r>
              <a:rPr lang="en-US" altLang="fr-FR" sz="1400" dirty="0" err="1">
                <a:solidFill>
                  <a:schemeClr val="tx1"/>
                </a:solidFill>
                <a:latin typeface="Calibri" panose="020F0502020204030204" pitchFamily="34" charset="0"/>
                <a:ea typeface="MS PGothic" panose="020B0600070205080204" pitchFamily="34" charset="-128"/>
              </a:rPr>
              <a:t>Begg</a:t>
            </a:r>
            <a:r>
              <a:rPr lang="en-US" altLang="fr-FR" sz="1400" dirty="0">
                <a:solidFill>
                  <a:schemeClr val="tx1"/>
                </a:solidFill>
                <a:latin typeface="Calibri" panose="020F0502020204030204" pitchFamily="34" charset="0"/>
                <a:ea typeface="MS PGothic" panose="020B0600070205080204" pitchFamily="34" charset="-128"/>
              </a:rPr>
              <a:t> &amp; Mazumdar, 1994; </a:t>
            </a:r>
            <a:br>
              <a:rPr lang="en-US" altLang="fr-FR" sz="1400" dirty="0">
                <a:solidFill>
                  <a:schemeClr val="tx1"/>
                </a:solidFill>
                <a:latin typeface="Calibri" panose="020F0502020204030204" pitchFamily="34" charset="0"/>
                <a:ea typeface="MS PGothic" panose="020B0600070205080204" pitchFamily="34" charset="-128"/>
              </a:rPr>
            </a:br>
            <a:r>
              <a:rPr lang="en-US" altLang="fr-FR" sz="1400" dirty="0">
                <a:solidFill>
                  <a:schemeClr val="tx1"/>
                </a:solidFill>
                <a:latin typeface="Calibri" panose="020F0502020204030204" pitchFamily="34" charset="0"/>
                <a:ea typeface="MS PGothic" panose="020B0600070205080204" pitchFamily="34" charset="-128"/>
              </a:rPr>
              <a:t>Ioannidis &amp; </a:t>
            </a:r>
            <a:r>
              <a:rPr lang="en-US" altLang="fr-FR" sz="1400" dirty="0" err="1">
                <a:solidFill>
                  <a:schemeClr val="tx1"/>
                </a:solidFill>
                <a:latin typeface="Calibri" panose="020F0502020204030204" pitchFamily="34" charset="0"/>
                <a:ea typeface="MS PGothic" panose="020B0600070205080204" pitchFamily="34" charset="-128"/>
              </a:rPr>
              <a:t>Trikalinos</a:t>
            </a:r>
            <a:r>
              <a:rPr lang="en-US" altLang="fr-FR" sz="1400" dirty="0">
                <a:solidFill>
                  <a:schemeClr val="tx1"/>
                </a:solidFill>
                <a:latin typeface="Calibri" panose="020F0502020204030204" pitchFamily="34" charset="0"/>
                <a:ea typeface="MS PGothic" panose="020B0600070205080204" pitchFamily="34" charset="-128"/>
              </a:rPr>
              <a:t>, 2007; </a:t>
            </a:r>
            <a:br>
              <a:rPr lang="en-US" altLang="fr-FR" sz="1400" dirty="0">
                <a:solidFill>
                  <a:schemeClr val="tx1"/>
                </a:solidFill>
                <a:latin typeface="Calibri" panose="020F0502020204030204" pitchFamily="34" charset="0"/>
                <a:ea typeface="MS PGothic" panose="020B0600070205080204" pitchFamily="34" charset="-128"/>
              </a:rPr>
            </a:br>
            <a:r>
              <a:rPr lang="en-US" altLang="fr-FR" sz="1400" dirty="0">
                <a:solidFill>
                  <a:schemeClr val="tx1"/>
                </a:solidFill>
                <a:latin typeface="Calibri" panose="020F0502020204030204" pitchFamily="34" charset="0"/>
                <a:ea typeface="MS PGothic" panose="020B0600070205080204" pitchFamily="34" charset="-128"/>
              </a:rPr>
              <a:t>Stern &amp; Egger, 2001)</a:t>
            </a:r>
            <a:endParaRPr lang="en-US" altLang="fr-FR" sz="2000" dirty="0">
              <a:solidFill>
                <a:schemeClr val="tx1"/>
              </a:solidFill>
              <a:latin typeface="Calibri" panose="020F0502020204030204" pitchFamily="34" charset="0"/>
              <a:ea typeface="MS PGothic" panose="020B0600070205080204" pitchFamily="34" charset="-128"/>
            </a:endParaRPr>
          </a:p>
        </p:txBody>
      </p:sp>
      <p:graphicFrame>
        <p:nvGraphicFramePr>
          <p:cNvPr id="6" name="Group 66">
            <a:extLst/>
          </p:cNvPr>
          <p:cNvGraphicFramePr>
            <a:graphicFrameLocks noGrp="1"/>
          </p:cNvGraphicFramePr>
          <p:nvPr/>
        </p:nvGraphicFramePr>
        <p:xfrm>
          <a:off x="3979863" y="1476375"/>
          <a:ext cx="4713287" cy="3117847"/>
        </p:xfrm>
        <a:graphic>
          <a:graphicData uri="http://schemas.openxmlformats.org/drawingml/2006/table">
            <a:tbl>
              <a:tblPr>
                <a:tableStyleId>{8799B23B-EC83-4686-B30A-512413B5E67A}</a:tableStyleId>
              </a:tblPr>
              <a:tblGrid>
                <a:gridCol w="1337155">
                  <a:extLst>
                    <a:ext uri="{9D8B030D-6E8A-4147-A177-3AD203B41FA5}">
                      <a16:colId xmlns:a16="http://schemas.microsoft.com/office/drawing/2014/main" xmlns="" val="20000"/>
                    </a:ext>
                  </a:extLst>
                </a:gridCol>
                <a:gridCol w="1118055">
                  <a:extLst>
                    <a:ext uri="{9D8B030D-6E8A-4147-A177-3AD203B41FA5}">
                      <a16:colId xmlns:a16="http://schemas.microsoft.com/office/drawing/2014/main" xmlns="" val="20001"/>
                    </a:ext>
                  </a:extLst>
                </a:gridCol>
                <a:gridCol w="1079756">
                  <a:extLst>
                    <a:ext uri="{9D8B030D-6E8A-4147-A177-3AD203B41FA5}">
                      <a16:colId xmlns:a16="http://schemas.microsoft.com/office/drawing/2014/main" xmlns="" val="20002"/>
                    </a:ext>
                  </a:extLst>
                </a:gridCol>
                <a:gridCol w="1178321">
                  <a:extLst>
                    <a:ext uri="{9D8B030D-6E8A-4147-A177-3AD203B41FA5}">
                      <a16:colId xmlns:a16="http://schemas.microsoft.com/office/drawing/2014/main" xmlns="" val="20003"/>
                    </a:ext>
                  </a:extLst>
                </a:gridCol>
              </a:tblGrid>
              <a:tr h="5037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FFFF"/>
                        </a:solidFill>
                        <a:effectLst/>
                        <a:latin typeface="Calibri" panose="020F0502020204030204" pitchFamily="34" charset="0"/>
                      </a:endParaRPr>
                    </a:p>
                  </a:txBody>
                  <a:tcPr marL="91449" marR="91449" marT="34296" marB="34296"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Sample size</a:t>
                      </a:r>
                      <a:endParaRPr kumimoji="0" lang="en-US" sz="1400" b="1" i="0" u="none" strike="noStrike" cap="none" normalizeH="0" baseline="0" dirty="0">
                        <a:ln>
                          <a:noFill/>
                        </a:ln>
                        <a:solidFill>
                          <a:srgbClr val="FFFFFF"/>
                        </a:solidFill>
                        <a:effectLst/>
                        <a:latin typeface="Calibri" panose="020F0502020204030204" pitchFamily="34" charset="0"/>
                      </a:endParaRPr>
                    </a:p>
                  </a:txBody>
                  <a:tcPr marL="91449" marR="91449" marT="34296" marB="34296"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Effect size (g)</a:t>
                      </a:r>
                      <a:endParaRPr kumimoji="0" lang="en-US" sz="1400" b="1" i="0" u="none" strike="noStrike" cap="none" normalizeH="0" baseline="0">
                        <a:ln>
                          <a:noFill/>
                        </a:ln>
                        <a:solidFill>
                          <a:srgbClr val="FFFFFF"/>
                        </a:solidFill>
                        <a:effectLst/>
                        <a:latin typeface="Calibri" panose="020F0502020204030204" pitchFamily="34" charset="0"/>
                      </a:endParaRPr>
                    </a:p>
                  </a:txBody>
                  <a:tcPr marL="91449" marR="91449" marT="34296" marB="34296"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Power</a:t>
                      </a:r>
                      <a:endParaRPr kumimoji="0" lang="en-US" sz="1400" b="1" i="0" u="none" strike="noStrike" cap="none" normalizeH="0" baseline="0" dirty="0">
                        <a:ln>
                          <a:noFill/>
                        </a:ln>
                        <a:solidFill>
                          <a:srgbClr val="FFFFFF"/>
                        </a:solidFill>
                        <a:effectLst/>
                        <a:latin typeface="Calibri" panose="020F0502020204030204" pitchFamily="34" charset="0"/>
                      </a:endParaRPr>
                    </a:p>
                  </a:txBody>
                  <a:tcPr marL="91449" marR="91449" marT="34296" marB="34296" horzOverflow="overflow"/>
                </a:tc>
                <a:extLst>
                  <a:ext uri="{0D108BD9-81ED-4DB2-BD59-A6C34878D82A}">
                    <a16:rowId xmlns:a16="http://schemas.microsoft.com/office/drawing/2014/main" xmlns="" val="10000"/>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1</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100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0.249</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0.578</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1"/>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Exp. 2</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150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0.194</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0.731</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2"/>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3</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97</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0.248</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0.567</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3"/>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Exp. 4</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99</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0.202</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0.575</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4"/>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Exp. 5</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100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0.221</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0.578</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5"/>
                  </a:ext>
                </a:extLst>
              </a:tr>
              <a:tr h="222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6 Negative</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150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0.146</a:t>
                      </a:r>
                      <a:endParaRPr kumimoji="0" lang="en-US" sz="1400" b="0" i="0" u="none" strike="noStrike" cap="none" normalizeH="0" baseline="0" dirty="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0.731</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6"/>
                  </a:ext>
                </a:extLst>
              </a:tr>
              <a:tr h="257221">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6 Erotic</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150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0.144</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0.731</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7"/>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7</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200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0.092</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0.834</a:t>
                      </a:r>
                      <a:endParaRPr kumimoji="0" lang="en-US" sz="1400" b="0" i="0" u="none" strike="noStrike" cap="none" normalizeH="0" baseline="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8"/>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8</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100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0.191</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0.578</a:t>
                      </a:r>
                      <a:endParaRPr kumimoji="0" lang="en-US" sz="1400" b="0" i="0" u="none" strike="noStrike" cap="none" normalizeH="0" baseline="0" dirty="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09"/>
                  </a:ext>
                </a:extLst>
              </a:tr>
              <a:tr h="2667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Exp. 9</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50</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0.412</a:t>
                      </a:r>
                      <a:endParaRPr kumimoji="0" lang="en-US" sz="1400" b="0" i="0" u="none" strike="noStrike" cap="none" normalizeH="0" baseline="0">
                        <a:ln>
                          <a:noFill/>
                        </a:ln>
                        <a:solidFill>
                          <a:schemeClr val="tx1"/>
                        </a:solidFill>
                        <a:effectLst/>
                        <a:latin typeface="Calibri" panose="020F0502020204030204" pitchFamily="34" charset="0"/>
                      </a:endParaRPr>
                    </a:p>
                  </a:txBody>
                  <a:tcPr marL="12701" marR="12701" marT="9527" marB="0" anchor="b"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0.363</a:t>
                      </a:r>
                      <a:endParaRPr kumimoji="0" lang="en-US" sz="1400" b="0" i="0" u="none" strike="noStrike" cap="none" normalizeH="0" baseline="0" dirty="0">
                        <a:ln>
                          <a:noFill/>
                        </a:ln>
                        <a:solidFill>
                          <a:srgbClr val="000000"/>
                        </a:solidFill>
                        <a:effectLst/>
                        <a:latin typeface="Calibri" panose="020F0502020204030204" pitchFamily="34" charset="0"/>
                      </a:endParaRPr>
                    </a:p>
                  </a:txBody>
                  <a:tcPr marL="12701" marR="12701" marT="9527" marB="0" anchor="b" horzOverflow="overflow"/>
                </a:tc>
                <a:extLst>
                  <a:ext uri="{0D108BD9-81ED-4DB2-BD59-A6C34878D82A}">
                    <a16:rowId xmlns:a16="http://schemas.microsoft.com/office/drawing/2014/main" xmlns="" val="10010"/>
                  </a:ext>
                </a:extLst>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309"/>
          <p:cNvSpPr txBox="1">
            <a:spLocks noChangeArrowheads="1"/>
          </p:cNvSpPr>
          <p:nvPr/>
        </p:nvSpPr>
        <p:spPr bwMode="auto">
          <a:xfrm>
            <a:off x="152400" y="0"/>
            <a:ext cx="429418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2800">
                <a:solidFill>
                  <a:schemeClr val="tx1"/>
                </a:solidFill>
                <a:latin typeface="Calibri" panose="020F0502020204030204" pitchFamily="34" charset="0"/>
                <a:ea typeface="Open Sans" panose="020B0604020202020204" charset="0"/>
                <a:cs typeface="Calibri" panose="020F0502020204030204" pitchFamily="34" charset="0"/>
                <a:sym typeface="Open Sans" panose="020B0604020202020204" charset="0"/>
              </a:rPr>
              <a:t>Content</a:t>
            </a:r>
          </a:p>
        </p:txBody>
      </p:sp>
      <p:sp>
        <p:nvSpPr>
          <p:cNvPr id="311" name="Shape 311"/>
          <p:cNvSpPr txBox="1"/>
          <p:nvPr/>
        </p:nvSpPr>
        <p:spPr>
          <a:xfrm>
            <a:off x="157163" y="649288"/>
            <a:ext cx="8829675" cy="3844925"/>
          </a:xfrm>
          <a:prstGeom prst="rect">
            <a:avLst/>
          </a:prstGeom>
          <a:noFill/>
          <a:ln>
            <a:noFill/>
          </a:ln>
        </p:spPr>
        <p:txBody>
          <a:bodyPr lIns="91425" tIns="91425" rIns="91425" bIns="91425"/>
          <a:lstStyle/>
          <a:p>
            <a:pPr marL="457200" indent="-347472">
              <a:lnSpc>
                <a:spcPct val="95000"/>
              </a:lnSpc>
              <a:buClr>
                <a:schemeClr val="dk1"/>
              </a:buClr>
              <a:buSzPct val="100000"/>
              <a:buFont typeface="Open Sans"/>
              <a:buAutoNum type="arabicPeriod"/>
              <a:defRPr/>
            </a:pPr>
            <a:r>
              <a:rPr lang="en-US" sz="2000" dirty="0">
                <a:solidFill>
                  <a:schemeClr val="dk1"/>
                </a:solidFill>
                <a:latin typeface="Calibri" panose="020F0502020204030204" pitchFamily="34" charset="0"/>
                <a:ea typeface="Open Sans"/>
                <a:cs typeface="Calibri" panose="020F0502020204030204" pitchFamily="34" charset="0"/>
                <a:sym typeface="Open Sans"/>
              </a:rPr>
              <a:t>Basic Probability Theory</a:t>
            </a:r>
          </a:p>
          <a:p>
            <a:pPr marL="457200" indent="-347472">
              <a:lnSpc>
                <a:spcPct val="95000"/>
              </a:lnSpc>
              <a:buClr>
                <a:schemeClr val="dk1"/>
              </a:buClr>
              <a:buSzPct val="100000"/>
              <a:buFont typeface="Open Sans"/>
              <a:buAutoNum type="arabicPeriod"/>
              <a:defRPr/>
            </a:pPr>
            <a:r>
              <a:rPr lang="en-US" sz="2000" dirty="0">
                <a:solidFill>
                  <a:schemeClr val="dk1"/>
                </a:solidFill>
                <a:latin typeface="Calibri" panose="020F0502020204030204" pitchFamily="34" charset="0"/>
                <a:ea typeface="Open Sans"/>
                <a:cs typeface="Calibri" panose="020F0502020204030204" pitchFamily="34" charset="0"/>
                <a:sym typeface="Open Sans"/>
              </a:rPr>
              <a:t>Signal Detection Theory (SDT)</a:t>
            </a:r>
          </a:p>
          <a:p>
            <a:pPr marL="457200" indent="-347472">
              <a:lnSpc>
                <a:spcPct val="95000"/>
              </a:lnSpc>
              <a:buClr>
                <a:schemeClr val="dk1"/>
              </a:buClr>
              <a:buSzPct val="100000"/>
              <a:buFont typeface="Open Sans"/>
              <a:buAutoNum type="arabicPeriod"/>
              <a:defRPr/>
            </a:pPr>
            <a:r>
              <a:rPr lang="en-US" sz="2000" dirty="0">
                <a:solidFill>
                  <a:schemeClr val="dk1"/>
                </a:solidFill>
                <a:latin typeface="Calibri" panose="020F0502020204030204" pitchFamily="34" charset="0"/>
                <a:ea typeface="Open Sans"/>
                <a:cs typeface="Calibri" panose="020F0502020204030204" pitchFamily="34" charset="0"/>
                <a:sym typeface="Open Sans"/>
              </a:rPr>
              <a:t>SDT and Statistics I and II</a:t>
            </a:r>
          </a:p>
          <a:p>
            <a:pPr marL="457200" indent="-347472">
              <a:lnSpc>
                <a:spcPct val="95000"/>
              </a:lnSpc>
              <a:buClr>
                <a:schemeClr val="dk1"/>
              </a:buClr>
              <a:buSzPct val="100000"/>
              <a:buFont typeface="Open Sans"/>
              <a:buAutoNum type="arabicPeriod"/>
              <a:defRPr/>
            </a:pPr>
            <a:r>
              <a:rPr lang="en-US" sz="2000" dirty="0">
                <a:solidFill>
                  <a:schemeClr val="dk1"/>
                </a:solidFill>
                <a:latin typeface="Calibri" panose="020F0502020204030204" pitchFamily="34" charset="0"/>
                <a:ea typeface="Open Sans"/>
                <a:cs typeface="Calibri" panose="020F0502020204030204" pitchFamily="34" charset="0"/>
                <a:sym typeface="Open Sans"/>
              </a:rPr>
              <a:t>Statistics in a nutshell</a:t>
            </a:r>
          </a:p>
          <a:p>
            <a:pPr marL="457200" indent="-347472">
              <a:lnSpc>
                <a:spcPct val="95000"/>
              </a:lnSpc>
              <a:buClr>
                <a:schemeClr val="dk1"/>
              </a:buClr>
              <a:buSzPct val="100000"/>
              <a:buFont typeface="Open Sans"/>
              <a:buAutoNum type="arabicPeriod"/>
              <a:defRPr/>
            </a:pPr>
            <a:r>
              <a:rPr lang="en-US" sz="2000" dirty="0">
                <a:solidFill>
                  <a:schemeClr val="accent1"/>
                </a:solidFill>
                <a:latin typeface="Calibri" panose="020F0502020204030204" pitchFamily="34" charset="0"/>
                <a:ea typeface="Open Sans"/>
                <a:cs typeface="Calibri" panose="020F0502020204030204" pitchFamily="34" charset="0"/>
                <a:sym typeface="Open Sans"/>
              </a:rPr>
              <a:t>Multiple Testing</a:t>
            </a:r>
          </a:p>
          <a:p>
            <a:pPr marL="457200" indent="-347472">
              <a:lnSpc>
                <a:spcPct val="95000"/>
              </a:lnSpc>
              <a:buClr>
                <a:schemeClr val="dk1"/>
              </a:buClr>
              <a:buSzPct val="100000"/>
              <a:buFont typeface="Open Sans"/>
              <a:buAutoNum type="arabicPeriod"/>
              <a:defRPr/>
            </a:pPr>
            <a:r>
              <a:rPr lang="en-US" sz="2000" dirty="0">
                <a:solidFill>
                  <a:schemeClr val="accent1"/>
                </a:solidFill>
                <a:latin typeface="Calibri" panose="020F0502020204030204" pitchFamily="34" charset="0"/>
                <a:ea typeface="Open Sans"/>
                <a:cs typeface="Calibri" panose="020F0502020204030204" pitchFamily="34" charset="0"/>
                <a:sym typeface="Open Sans"/>
              </a:rPr>
              <a:t>ANOVA</a:t>
            </a:r>
          </a:p>
          <a:p>
            <a:pPr marL="457200" indent="-347472">
              <a:lnSpc>
                <a:spcPct val="95000"/>
              </a:lnSpc>
              <a:buClr>
                <a:schemeClr val="dk1"/>
              </a:buClr>
              <a:buSzPct val="100000"/>
              <a:buFont typeface="Open Sans"/>
              <a:buAutoNum type="arabicPeriod"/>
              <a:defRPr/>
            </a:pPr>
            <a:r>
              <a:rPr lang="en-US" sz="2000" dirty="0">
                <a:solidFill>
                  <a:schemeClr val="accent1"/>
                </a:solidFill>
                <a:latin typeface="Calibri" panose="020F0502020204030204" pitchFamily="34" charset="0"/>
                <a:ea typeface="Open Sans"/>
                <a:cs typeface="Calibri" panose="020F0502020204030204" pitchFamily="34" charset="0"/>
                <a:sym typeface="Open Sans"/>
              </a:rPr>
              <a:t>Experimental Design &amp; Statistics</a:t>
            </a:r>
          </a:p>
          <a:p>
            <a:pPr marL="457200" indent="-347472">
              <a:lnSpc>
                <a:spcPct val="95000"/>
              </a:lnSpc>
              <a:buClr>
                <a:schemeClr val="dk1"/>
              </a:buClr>
              <a:buSzPct val="100000"/>
              <a:buFont typeface="Open Sans"/>
              <a:buAutoNum type="arabicPeriod"/>
              <a:defRPr/>
            </a:pPr>
            <a:r>
              <a:rPr lang="en-US" sz="2000" dirty="0">
                <a:solidFill>
                  <a:schemeClr val="accent1"/>
                </a:solidFill>
                <a:latin typeface="Calibri" panose="020F0502020204030204" pitchFamily="34" charset="0"/>
                <a:ea typeface="Open Sans"/>
                <a:cs typeface="Calibri" panose="020F0502020204030204" pitchFamily="34" charset="0"/>
                <a:sym typeface="Open Sans"/>
              </a:rPr>
              <a:t>Correlations &amp; PCA</a:t>
            </a:r>
          </a:p>
          <a:p>
            <a:pPr marL="457200" indent="-347472">
              <a:lnSpc>
                <a:spcPct val="95000"/>
              </a:lnSpc>
              <a:buClr>
                <a:schemeClr val="dk1"/>
              </a:buClr>
              <a:buSzPct val="100000"/>
              <a:buFont typeface="Open Sans"/>
              <a:buAutoNum type="arabicPeriod"/>
              <a:defRPr/>
            </a:pPr>
            <a:r>
              <a:rPr lang="en-US" sz="2000" dirty="0">
                <a:solidFill>
                  <a:schemeClr val="accent5"/>
                </a:solidFill>
                <a:latin typeface="Calibri" panose="020F0502020204030204" pitchFamily="34" charset="0"/>
                <a:ea typeface="Open Sans" panose="020B0604020202020204" charset="0"/>
                <a:cs typeface="Calibri" panose="020F0502020204030204" pitchFamily="34" charset="0"/>
                <a:sym typeface="Open Sans"/>
              </a:rPr>
              <a:t>Meta-Statistics: Basics</a:t>
            </a:r>
          </a:p>
          <a:p>
            <a:pPr marL="457200" indent="-347472">
              <a:lnSpc>
                <a:spcPct val="95000"/>
              </a:lnSpc>
              <a:buClr>
                <a:schemeClr val="dk1"/>
              </a:buClr>
              <a:buSzPct val="100000"/>
              <a:buFont typeface="Open Sans"/>
              <a:buAutoNum type="arabicPeriod"/>
              <a:defRPr/>
            </a:pPr>
            <a:r>
              <a:rPr lang="en-US" sz="2000" dirty="0">
                <a:solidFill>
                  <a:schemeClr val="accent5"/>
                </a:solidFill>
                <a:latin typeface="Calibri" panose="020F0502020204030204" pitchFamily="34" charset="0"/>
                <a:ea typeface="Open Sans" panose="020B0604020202020204" charset="0"/>
                <a:cs typeface="Calibri" panose="020F0502020204030204" pitchFamily="34" charset="0"/>
                <a:sym typeface="Open Sans"/>
              </a:rPr>
              <a:t>Meta-Statistics: Too good to be true</a:t>
            </a:r>
          </a:p>
          <a:p>
            <a:pPr marL="457200" indent="-347472">
              <a:lnSpc>
                <a:spcPct val="95000"/>
              </a:lnSpc>
              <a:buClr>
                <a:schemeClr val="dk1"/>
              </a:buClr>
              <a:buSzPct val="100000"/>
              <a:buFont typeface="Open Sans"/>
              <a:buAutoNum type="arabicPeriod"/>
              <a:defRPr/>
            </a:pPr>
            <a:r>
              <a:rPr lang="en-US" sz="2000" dirty="0">
                <a:solidFill>
                  <a:schemeClr val="accent5"/>
                </a:solidFill>
                <a:latin typeface="Calibri" panose="020F0502020204030204" pitchFamily="34" charset="0"/>
                <a:ea typeface="Open Sans" panose="020B0604020202020204" charset="0"/>
                <a:cs typeface="Calibri" panose="020F0502020204030204" pitchFamily="34" charset="0"/>
                <a:sym typeface="Open Sans"/>
              </a:rPr>
              <a:t>Meta-Statistics: </a:t>
            </a:r>
            <a:r>
              <a:rPr lang="en-US" altLang="en-US" sz="2000" dirty="0">
                <a:solidFill>
                  <a:schemeClr val="accent5"/>
                </a:solidFill>
                <a:latin typeface="Calibri" panose="020F0502020204030204" pitchFamily="34" charset="0"/>
                <a:ea typeface="Open Sans" panose="020B0604020202020204" charset="0"/>
                <a:cs typeface="Calibri" panose="020F0502020204030204" pitchFamily="34" charset="0"/>
              </a:rPr>
              <a:t>How big a problem is publication bias? </a:t>
            </a:r>
            <a:endParaRPr lang="en-US" altLang="en-US" sz="2000" dirty="0">
              <a:solidFill>
                <a:schemeClr val="accent5"/>
              </a:solidFill>
              <a:latin typeface="Calibri" panose="020F0502020204030204" pitchFamily="34" charset="0"/>
              <a:ea typeface="Open Sans" panose="020B0604020202020204" charset="0"/>
              <a:cs typeface="Calibri" panose="020F0502020204030204" pitchFamily="34" charset="0"/>
              <a:sym typeface="Open Sans"/>
            </a:endParaRPr>
          </a:p>
          <a:p>
            <a:pPr marL="457200" indent="-347472">
              <a:lnSpc>
                <a:spcPct val="95000"/>
              </a:lnSpc>
              <a:buClr>
                <a:schemeClr val="dk1"/>
              </a:buClr>
              <a:buSzPct val="100000"/>
              <a:buFont typeface="Open Sans"/>
              <a:buAutoNum type="arabicPeriod"/>
              <a:defRPr/>
            </a:pPr>
            <a:r>
              <a:rPr lang="en-US" sz="2000" dirty="0">
                <a:solidFill>
                  <a:schemeClr val="accent5"/>
                </a:solidFill>
                <a:latin typeface="Calibri" panose="020F0502020204030204" pitchFamily="34" charset="0"/>
                <a:ea typeface="Open Sans" panose="020B0604020202020204" charset="0"/>
                <a:cs typeface="Calibri" panose="020F0502020204030204" pitchFamily="34" charset="0"/>
                <a:sym typeface="Open Sans"/>
              </a:rPr>
              <a:t>Meta-Statistics: </a:t>
            </a:r>
            <a:r>
              <a:rPr lang="en-US" altLang="en-US" sz="2000" dirty="0">
                <a:solidFill>
                  <a:schemeClr val="accent5"/>
                </a:solidFill>
                <a:latin typeface="Calibri" panose="020F0502020204030204" pitchFamily="34" charset="0"/>
                <a:ea typeface="Open Sans" panose="020B0604020202020204" charset="0"/>
                <a:cs typeface="Calibri" panose="020F0502020204030204" pitchFamily="34" charset="0"/>
              </a:rPr>
              <a:t>What do we do now?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Interpretation</a:t>
            </a:r>
          </a:p>
        </p:txBody>
      </p:sp>
      <p:sp>
        <p:nvSpPr>
          <p:cNvPr id="38914" name="Rectangle 3">
            <a:extLst/>
          </p:cNvPr>
          <p:cNvSpPr>
            <a:spLocks noGrp="1" noChangeArrowheads="1"/>
          </p:cNvSpPr>
          <p:nvPr>
            <p:ph idx="4294967295"/>
          </p:nvPr>
        </p:nvSpPr>
        <p:spPr>
          <a:xfrm>
            <a:off x="100013" y="560388"/>
            <a:ext cx="8921750" cy="4243387"/>
          </a:xfrm>
        </p:spPr>
        <p:txBody>
          <a:bodyPr rtlCol="0">
            <a:normAutofit fontScale="92500" lnSpcReduction="20000"/>
          </a:bodyPr>
          <a:lstStyle/>
          <a:p>
            <a:pPr marL="229500" indent="-229500" eaLnBrk="1" fontAlgn="auto" hangingPunct="1">
              <a:lnSpc>
                <a:spcPct val="115000"/>
              </a:lnSpc>
              <a:spcAft>
                <a:spcPts val="0"/>
              </a:spcAft>
              <a:defRPr/>
            </a:pPr>
            <a:r>
              <a:rPr lang="en-US" altLang="en-US" sz="2200" dirty="0">
                <a:solidFill>
                  <a:schemeClr val="tx1"/>
                </a:solidFill>
                <a:latin typeface="Calibri" panose="020F0502020204030204" pitchFamily="34" charset="0"/>
                <a:ea typeface="ＭＳ Ｐゴシック" pitchFamily="34" charset="-128"/>
              </a:rPr>
              <a:t>The number of times </a:t>
            </a:r>
            <a:r>
              <a:rPr lang="en-US" altLang="en-US" sz="2200" dirty="0" err="1">
                <a:solidFill>
                  <a:schemeClr val="tx1"/>
                </a:solidFill>
                <a:latin typeface="Calibri" panose="020F0502020204030204" pitchFamily="34" charset="0"/>
                <a:ea typeface="ＭＳ Ｐゴシック" pitchFamily="34" charset="-128"/>
              </a:rPr>
              <a:t>Bem</a:t>
            </a:r>
            <a:r>
              <a:rPr lang="en-US" altLang="en-US" sz="2200" dirty="0">
                <a:solidFill>
                  <a:schemeClr val="tx1"/>
                </a:solidFill>
                <a:latin typeface="Calibri" panose="020F0502020204030204" pitchFamily="34" charset="0"/>
                <a:ea typeface="ＭＳ Ｐゴシック" pitchFamily="34" charset="-128"/>
              </a:rPr>
              <a:t> (2011) rejected the H</a:t>
            </a:r>
            <a:r>
              <a:rPr lang="en-US" altLang="en-US" sz="2200" baseline="-25000" dirty="0">
                <a:solidFill>
                  <a:schemeClr val="tx1"/>
                </a:solidFill>
                <a:latin typeface="Calibri" panose="020F0502020204030204" pitchFamily="34" charset="0"/>
                <a:ea typeface="ＭＳ Ｐゴシック" pitchFamily="34" charset="-128"/>
              </a:rPr>
              <a:t>0</a:t>
            </a:r>
            <a:r>
              <a:rPr lang="en-US" altLang="en-US" sz="2200" dirty="0">
                <a:solidFill>
                  <a:schemeClr val="tx1"/>
                </a:solidFill>
                <a:latin typeface="Calibri" panose="020F0502020204030204" pitchFamily="34" charset="0"/>
                <a:ea typeface="ＭＳ Ｐゴシック" pitchFamily="34" charset="-128"/>
              </a:rPr>
              <a:t> is inconsistent with the size of the reported effect and the properties of the experiments</a:t>
            </a:r>
          </a:p>
          <a:p>
            <a:pPr marL="472500" lvl="1" indent="-229500" eaLnBrk="1" fontAlgn="auto" hangingPunct="1">
              <a:lnSpc>
                <a:spcPct val="115000"/>
              </a:lnSpc>
              <a:spcAft>
                <a:spcPts val="0"/>
              </a:spcAft>
              <a:buFont typeface="+mj-lt"/>
              <a:buAutoNum type="arabicPeriod"/>
              <a:defRPr/>
            </a:pPr>
            <a:r>
              <a:rPr lang="en-US" altLang="en-US" sz="2200" dirty="0">
                <a:solidFill>
                  <a:schemeClr val="tx1"/>
                </a:solidFill>
                <a:latin typeface="Calibri" panose="020F0502020204030204" pitchFamily="34" charset="0"/>
                <a:ea typeface="ＭＳ Ｐゴシック" pitchFamily="34" charset="-128"/>
              </a:rPr>
              <a:t>Perhaps there were additional experiments that failed to reject H</a:t>
            </a:r>
            <a:r>
              <a:rPr lang="en-US" altLang="en-US" sz="2200" baseline="-25000" dirty="0">
                <a:solidFill>
                  <a:schemeClr val="tx1"/>
                </a:solidFill>
                <a:latin typeface="Calibri" panose="020F0502020204030204" pitchFamily="34" charset="0"/>
                <a:ea typeface="ＭＳ Ｐゴシック" pitchFamily="34" charset="-128"/>
              </a:rPr>
              <a:t>0</a:t>
            </a:r>
            <a:r>
              <a:rPr lang="en-US" altLang="en-US" sz="2200" dirty="0">
                <a:solidFill>
                  <a:schemeClr val="tx1"/>
                </a:solidFill>
                <a:latin typeface="Calibri" panose="020F0502020204030204" pitchFamily="34" charset="0"/>
                <a:ea typeface="ＭＳ Ｐゴシック" pitchFamily="34" charset="-128"/>
              </a:rPr>
              <a:t> but were not reported</a:t>
            </a:r>
          </a:p>
          <a:p>
            <a:pPr marL="472500" lvl="1" indent="-229500" eaLnBrk="1" fontAlgn="auto" hangingPunct="1">
              <a:lnSpc>
                <a:spcPct val="115000"/>
              </a:lnSpc>
              <a:spcAft>
                <a:spcPts val="0"/>
              </a:spcAft>
              <a:buFont typeface="+mj-lt"/>
              <a:buAutoNum type="arabicPeriod"/>
              <a:defRPr/>
            </a:pPr>
            <a:r>
              <a:rPr lang="en-US" altLang="en-US" sz="2200" dirty="0">
                <a:solidFill>
                  <a:schemeClr val="tx1"/>
                </a:solidFill>
                <a:latin typeface="Calibri" panose="020F0502020204030204" pitchFamily="34" charset="0"/>
                <a:ea typeface="ＭＳ Ｐゴシック" pitchFamily="34" charset="-128"/>
              </a:rPr>
              <a:t>Perhaps the experiments were run incorrectly in a way that rejected the H</a:t>
            </a:r>
            <a:r>
              <a:rPr lang="en-US" altLang="en-US" sz="2200" baseline="-25000" dirty="0">
                <a:solidFill>
                  <a:schemeClr val="tx1"/>
                </a:solidFill>
                <a:latin typeface="Calibri" panose="020F0502020204030204" pitchFamily="34" charset="0"/>
                <a:ea typeface="ＭＳ Ｐゴシック" pitchFamily="34" charset="-128"/>
              </a:rPr>
              <a:t>0</a:t>
            </a:r>
            <a:r>
              <a:rPr lang="en-US" altLang="en-US" sz="2200" dirty="0">
                <a:solidFill>
                  <a:schemeClr val="tx1"/>
                </a:solidFill>
                <a:latin typeface="Calibri" panose="020F0502020204030204" pitchFamily="34" charset="0"/>
                <a:ea typeface="ＭＳ Ｐゴシック" pitchFamily="34" charset="-128"/>
              </a:rPr>
              <a:t> too frequently </a:t>
            </a:r>
          </a:p>
          <a:p>
            <a:pPr marL="472500" lvl="1" indent="-229500" eaLnBrk="1" fontAlgn="auto" hangingPunct="1">
              <a:lnSpc>
                <a:spcPct val="115000"/>
              </a:lnSpc>
              <a:spcAft>
                <a:spcPts val="0"/>
              </a:spcAft>
              <a:buFont typeface="+mj-lt"/>
              <a:buAutoNum type="arabicPeriod"/>
              <a:defRPr/>
            </a:pPr>
            <a:r>
              <a:rPr lang="en-US" altLang="en-US" sz="2200" dirty="0">
                <a:solidFill>
                  <a:schemeClr val="tx1"/>
                </a:solidFill>
                <a:latin typeface="Calibri" panose="020F0502020204030204" pitchFamily="34" charset="0"/>
                <a:ea typeface="ＭＳ Ｐゴシック" pitchFamily="34" charset="-128"/>
              </a:rPr>
              <a:t>Perhaps the experiments were run incorrectly in a way that underestimated the true magnitude of the effect size</a:t>
            </a:r>
          </a:p>
          <a:p>
            <a:pPr marL="229500" indent="-229500" eaLnBrk="1" fontAlgn="auto" hangingPunct="1">
              <a:lnSpc>
                <a:spcPct val="115000"/>
              </a:lnSpc>
              <a:spcAft>
                <a:spcPts val="0"/>
              </a:spcAft>
              <a:defRPr/>
            </a:pPr>
            <a:r>
              <a:rPr lang="en-US" altLang="en-US" sz="2200" dirty="0">
                <a:solidFill>
                  <a:schemeClr val="tx1"/>
                </a:solidFill>
                <a:latin typeface="Calibri" panose="020F0502020204030204" pitchFamily="34" charset="0"/>
                <a:ea typeface="ＭＳ Ｐゴシック" pitchFamily="34" charset="-128"/>
              </a:rPr>
              <a:t>The findings in </a:t>
            </a:r>
            <a:r>
              <a:rPr lang="en-US" altLang="en-US" sz="2200" dirty="0" err="1">
                <a:solidFill>
                  <a:schemeClr val="tx1"/>
                </a:solidFill>
                <a:latin typeface="Calibri" panose="020F0502020204030204" pitchFamily="34" charset="0"/>
                <a:ea typeface="ＭＳ Ｐゴシック" pitchFamily="34" charset="-128"/>
              </a:rPr>
              <a:t>Bem</a:t>
            </a:r>
            <a:r>
              <a:rPr lang="en-US" altLang="en-US" sz="2200" dirty="0">
                <a:solidFill>
                  <a:schemeClr val="tx1"/>
                </a:solidFill>
                <a:latin typeface="Calibri" panose="020F0502020204030204" pitchFamily="34" charset="0"/>
                <a:ea typeface="ＭＳ Ｐゴシック" pitchFamily="34" charset="-128"/>
              </a:rPr>
              <a:t> (2011) seem </a:t>
            </a:r>
            <a:r>
              <a:rPr lang="en-US" altLang="en-US" sz="2200" i="1" dirty="0">
                <a:solidFill>
                  <a:schemeClr val="tx1"/>
                </a:solidFill>
                <a:latin typeface="Calibri" panose="020F0502020204030204" pitchFamily="34" charset="0"/>
                <a:ea typeface="ＭＳ Ｐゴシック" pitchFamily="34" charset="-128"/>
              </a:rPr>
              <a:t>too good to be true</a:t>
            </a:r>
          </a:p>
          <a:p>
            <a:pPr marL="472500" lvl="1" indent="-229500" eaLnBrk="1" fontAlgn="auto" hangingPunct="1">
              <a:lnSpc>
                <a:spcPct val="115000"/>
              </a:lnSpc>
              <a:spcAft>
                <a:spcPts val="0"/>
              </a:spcAft>
              <a:defRPr/>
            </a:pPr>
            <a:r>
              <a:rPr lang="en-US" altLang="en-US" sz="1900" dirty="0">
                <a:solidFill>
                  <a:schemeClr val="tx1"/>
                </a:solidFill>
                <a:latin typeface="Calibri" panose="020F0502020204030204" pitchFamily="34" charset="0"/>
                <a:ea typeface="ＭＳ Ｐゴシック" pitchFamily="34" charset="-128"/>
              </a:rPr>
              <a:t>Non-scientific set of findings</a:t>
            </a:r>
          </a:p>
          <a:p>
            <a:pPr marL="472500" lvl="1" indent="-229500" eaLnBrk="1" fontAlgn="auto" hangingPunct="1">
              <a:lnSpc>
                <a:spcPct val="115000"/>
              </a:lnSpc>
              <a:spcAft>
                <a:spcPts val="0"/>
              </a:spcAft>
              <a:defRPr/>
            </a:pPr>
            <a:r>
              <a:rPr lang="en-US" altLang="en-US" sz="1900" dirty="0">
                <a:solidFill>
                  <a:schemeClr val="tx1"/>
                </a:solidFill>
                <a:latin typeface="Calibri" panose="020F0502020204030204" pitchFamily="34" charset="0"/>
                <a:ea typeface="ＭＳ Ｐゴシック" pitchFamily="34" charset="-128"/>
              </a:rPr>
              <a:t>Anecdotal</a:t>
            </a:r>
          </a:p>
          <a:p>
            <a:pPr marL="229500" indent="-229500" eaLnBrk="1" fontAlgn="auto" hangingPunct="1">
              <a:lnSpc>
                <a:spcPct val="115000"/>
              </a:lnSpc>
              <a:spcAft>
                <a:spcPts val="0"/>
              </a:spcAft>
              <a:defRPr/>
            </a:pPr>
            <a:r>
              <a:rPr lang="en-US" altLang="en-US" sz="2200" dirty="0">
                <a:solidFill>
                  <a:schemeClr val="tx1"/>
                </a:solidFill>
                <a:latin typeface="Calibri" panose="020F0502020204030204" pitchFamily="34" charset="0"/>
                <a:ea typeface="ＭＳ Ｐゴシック" pitchFamily="34" charset="-128"/>
              </a:rPr>
              <a:t>Note, the effect may be true (or not), but the studies in </a:t>
            </a:r>
            <a:r>
              <a:rPr lang="en-US" altLang="en-US" sz="2200" dirty="0" err="1">
                <a:solidFill>
                  <a:schemeClr val="tx1"/>
                </a:solidFill>
                <a:latin typeface="Calibri" panose="020F0502020204030204" pitchFamily="34" charset="0"/>
                <a:ea typeface="ＭＳ Ｐゴシック" pitchFamily="34" charset="-128"/>
              </a:rPr>
              <a:t>Bem</a:t>
            </a:r>
            <a:r>
              <a:rPr lang="en-US" altLang="en-US" sz="2200" dirty="0">
                <a:solidFill>
                  <a:schemeClr val="tx1"/>
                </a:solidFill>
                <a:latin typeface="Calibri" panose="020F0502020204030204" pitchFamily="34" charset="0"/>
                <a:ea typeface="ＭＳ Ｐゴシック" pitchFamily="34" charset="-128"/>
              </a:rPr>
              <a:t> (2011) give no guidance</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Bystander Effect</a:t>
            </a:r>
          </a:p>
        </p:txBody>
      </p:sp>
      <p:sp>
        <p:nvSpPr>
          <p:cNvPr id="2" name="Rectangle 3">
            <a:extLst/>
          </p:cNvPr>
          <p:cNvSpPr>
            <a:spLocks noGrp="1" noChangeArrowheads="1"/>
          </p:cNvSpPr>
          <p:nvPr>
            <p:ph idx="4294967295"/>
          </p:nvPr>
        </p:nvSpPr>
        <p:spPr>
          <a:xfrm>
            <a:off x="76200" y="544513"/>
            <a:ext cx="8797925" cy="1851025"/>
          </a:xfrm>
          <a:extLst/>
        </p:spPr>
        <p:txBody>
          <a:bodyPr rtlCol="0" anchor="t">
            <a:normAutofit/>
          </a:bodyPr>
          <a:lstStyle/>
          <a:p>
            <a:pPr marL="0" indent="0" eaLnBrk="1" fontAlgn="auto" hangingPunct="1">
              <a:lnSpc>
                <a:spcPct val="115000"/>
              </a:lnSpc>
              <a:buFont typeface="Wingdings 2" panose="05020102010507070707" pitchFamily="18" charset="2"/>
              <a:buNone/>
              <a:defRPr/>
            </a:pPr>
            <a:r>
              <a:rPr lang="en-US" altLang="fr-FR" sz="2000" dirty="0">
                <a:solidFill>
                  <a:schemeClr val="tx1"/>
                </a:solidFill>
                <a:latin typeface="Calibri" panose="020F0502020204030204" pitchFamily="34" charset="0"/>
                <a:ea typeface="ＭＳ Ｐゴシック" panose="020B0600070205080204" pitchFamily="34" charset="-128"/>
              </a:rPr>
              <a:t>Fischer </a:t>
            </a:r>
            <a:r>
              <a:rPr lang="en-US" altLang="fr-FR" sz="2000" i="1" dirty="0">
                <a:solidFill>
                  <a:schemeClr val="tx1"/>
                </a:solidFill>
                <a:latin typeface="Calibri" panose="020F0502020204030204" pitchFamily="34" charset="0"/>
                <a:ea typeface="ＭＳ Ｐゴシック" panose="020B0600070205080204" pitchFamily="34" charset="-128"/>
              </a:rPr>
              <a:t>et al.</a:t>
            </a:r>
            <a:r>
              <a:rPr lang="en-US" altLang="fr-FR" sz="2000" dirty="0">
                <a:solidFill>
                  <a:schemeClr val="tx1"/>
                </a:solidFill>
                <a:latin typeface="Calibri" panose="020F0502020204030204" pitchFamily="34" charset="0"/>
                <a:ea typeface="ＭＳ Ｐゴシック" panose="020B0600070205080204" pitchFamily="34" charset="-128"/>
              </a:rPr>
              <a:t> (2011) described a meta-analysis of studies of the bystander effect</a:t>
            </a:r>
          </a:p>
          <a:p>
            <a:pPr marL="0" indent="0" eaLnBrk="1" fontAlgn="auto" hangingPunct="1">
              <a:lnSpc>
                <a:spcPct val="115000"/>
              </a:lnSpc>
              <a:buFont typeface="Wingdings 2" panose="05020102010507070707" pitchFamily="18" charset="2"/>
              <a:buNone/>
              <a:defRPr/>
            </a:pPr>
            <a:r>
              <a:rPr lang="en-US" altLang="fr-FR" sz="2000" dirty="0">
                <a:solidFill>
                  <a:schemeClr val="tx1"/>
                </a:solidFill>
                <a:latin typeface="Calibri" panose="020F0502020204030204" pitchFamily="34" charset="0"/>
                <a:ea typeface="ＭＳ Ｐゴシック" panose="020B0600070205080204" pitchFamily="34" charset="-128"/>
              </a:rPr>
              <a:t>Broke down studies according to emergency or non-emergency situations</a:t>
            </a:r>
          </a:p>
          <a:p>
            <a:pPr marL="229500" indent="-229500" eaLnBrk="1" fontAlgn="auto" hangingPunct="1">
              <a:lnSpc>
                <a:spcPct val="115000"/>
              </a:lnSpc>
              <a:defRPr/>
            </a:pPr>
            <a:endParaRPr lang="en-US" altLang="fr-FR" sz="2400" dirty="0">
              <a:ea typeface="ＭＳ Ｐゴシック" panose="020B0600070205080204" pitchFamily="34" charset="-128"/>
            </a:endParaRPr>
          </a:p>
          <a:p>
            <a:pPr marL="229500" indent="-229500" eaLnBrk="1" fontAlgn="auto" hangingPunct="1">
              <a:lnSpc>
                <a:spcPct val="115000"/>
              </a:lnSpc>
              <a:defRPr/>
            </a:pPr>
            <a:endParaRPr lang="en-US" altLang="fr-FR" sz="2400" dirty="0">
              <a:ea typeface="ＭＳ Ｐゴシック" panose="020B0600070205080204" pitchFamily="34" charset="-128"/>
            </a:endParaRPr>
          </a:p>
          <a:p>
            <a:pPr marL="472500" lvl="1" indent="-229500" eaLnBrk="1" fontAlgn="auto" hangingPunct="1">
              <a:lnSpc>
                <a:spcPct val="110000"/>
              </a:lnSpc>
              <a:defRPr/>
            </a:pPr>
            <a:endParaRPr lang="en-US" altLang="fr-FR" sz="2000" dirty="0">
              <a:ea typeface="ＭＳ Ｐゴシック" panose="020B0600070205080204" pitchFamily="34" charset="-128"/>
            </a:endParaRPr>
          </a:p>
        </p:txBody>
      </p:sp>
      <p:pic>
        <p:nvPicPr>
          <p:cNvPr id="48132" name="Picture 5" descr="Bystand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41500"/>
            <a:ext cx="53340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6">
            <a:extLst/>
          </p:cNvPr>
          <p:cNvGraphicFramePr>
            <a:graphicFrameLocks noGrp="1"/>
          </p:cNvGraphicFramePr>
          <p:nvPr/>
        </p:nvGraphicFramePr>
        <p:xfrm>
          <a:off x="3681413" y="671513"/>
          <a:ext cx="5287962" cy="4292677"/>
        </p:xfrm>
        <a:graphic>
          <a:graphicData uri="http://schemas.openxmlformats.org/drawingml/2006/table">
            <a:tbl>
              <a:tblPr/>
              <a:tblGrid>
                <a:gridCol w="3072266">
                  <a:extLst>
                    <a:ext uri="{9D8B030D-6E8A-4147-A177-3AD203B41FA5}">
                      <a16:colId xmlns:a16="http://schemas.microsoft.com/office/drawing/2014/main" xmlns="" val="20000"/>
                    </a:ext>
                  </a:extLst>
                </a:gridCol>
                <a:gridCol w="1066346">
                  <a:extLst>
                    <a:ext uri="{9D8B030D-6E8A-4147-A177-3AD203B41FA5}">
                      <a16:colId xmlns:a16="http://schemas.microsoft.com/office/drawing/2014/main" xmlns="" val="20001"/>
                    </a:ext>
                  </a:extLst>
                </a:gridCol>
                <a:gridCol w="1149350">
                  <a:extLst>
                    <a:ext uri="{9D8B030D-6E8A-4147-A177-3AD203B41FA5}">
                      <a16:colId xmlns:a16="http://schemas.microsoft.com/office/drawing/2014/main" xmlns="" val="20002"/>
                    </a:ext>
                  </a:extLst>
                </a:gridCol>
              </a:tblGrid>
              <a:tr h="640059">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400" b="1" i="0" u="none" strike="noStrike" cap="none" normalizeH="0" baseline="0" dirty="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endParaRPr>
                    </a:p>
                  </a:txBody>
                  <a:tcPr marL="68581" marR="68581" marT="0" marB="0" anchor="ctr"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Emergency situation</a:t>
                      </a:r>
                      <a:endParaRPr kumimoji="0" lang="en-US" altLang="fr-FR" sz="1400" b="1" i="0" u="none" strike="noStrike" cap="none" normalizeH="0" baseline="0" dirty="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endParaRPr>
                    </a:p>
                  </a:txBody>
                  <a:tcPr marL="68581" marR="68581" marT="0" marB="0" anchor="ctr"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fr-FR"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Non-emergency situation</a:t>
                      </a:r>
                      <a:endParaRPr kumimoji="0" lang="en-US" altLang="fr-FR" sz="14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endParaRPr>
                    </a:p>
                  </a:txBody>
                  <a:tcPr marL="68581" marR="68581" marT="0" marB="0" anchor="ctr"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26706">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Number of studies</a:t>
                      </a:r>
                      <a:endParaRPr kumimoji="0" lang="en-US"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sym typeface="Arial" panose="020B0604020202020204" pitchFamily="34" charset="0"/>
                      </a:endParaRPr>
                    </a:p>
                  </a:txBody>
                  <a:tcPr marL="68581" marR="68581" marT="0" marB="0"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65</a:t>
                      </a:r>
                      <a:endParaRPr kumimoji="0" lang="en-US"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sym typeface="Arial" panose="020B0604020202020204" pitchFamily="34" charset="0"/>
                      </a:endParaRPr>
                    </a:p>
                  </a:txBody>
                  <a:tcPr marL="68581" marR="68581" marT="0" marB="0" anchor="b"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altLang="fr-FR"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19</a:t>
                      </a:r>
                      <a:endParaRPr kumimoji="0" lang="en-US" altLang="fr-FR"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sym typeface="Arial" panose="020B0604020202020204" pitchFamily="34" charset="0"/>
                      </a:endParaRPr>
                    </a:p>
                  </a:txBody>
                  <a:tcPr marL="68581" marR="68581" marT="0" marB="0" anchor="b"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26706">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Pooled effect size</a:t>
                      </a:r>
                      <a:endParaRPr kumimoji="0" lang="en-US"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sym typeface="Arial" panose="020B0604020202020204" pitchFamily="34" charset="0"/>
                      </a:endParaRPr>
                    </a:p>
                  </a:txBody>
                  <a:tcPr marL="68581" marR="68581" marT="0" marB="0"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-0.30</a:t>
                      </a:r>
                      <a:endParaRPr kumimoji="0" lang="en-US"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sym typeface="Arial" panose="020B0604020202020204" pitchFamily="34" charset="0"/>
                      </a:endParaRPr>
                    </a:p>
                  </a:txBody>
                  <a:tcPr marL="68581" marR="68581" marT="0" marB="0" anchor="b"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altLang="fr-FR"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-0.47</a:t>
                      </a:r>
                      <a:endParaRPr kumimoji="0" lang="en-US" altLang="fr-FR"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sym typeface="Arial" panose="020B0604020202020204" pitchFamily="34" charset="0"/>
                      </a:endParaRPr>
                    </a:p>
                  </a:txBody>
                  <a:tcPr marL="68581" marR="68581" marT="0" marB="0" anchor="b"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72859">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Observed number of rejections of H</a:t>
                      </a:r>
                      <a:r>
                        <a:rPr kumimoji="0" lang="en-GB" altLang="fr-FR" sz="1400" b="0" i="0" u="none" strike="noStrike" cap="none" normalizeH="0" baseline="-25000" dirty="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0</a:t>
                      </a:r>
                      <a:r>
                        <a:rPr kumimoji="0" lang="en-GB"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 consistent with bystander effect (O)</a:t>
                      </a:r>
                      <a:endParaRPr kumimoji="0" lang="en-US"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sym typeface="Arial" panose="020B0604020202020204" pitchFamily="34" charset="0"/>
                      </a:endParaRPr>
                    </a:p>
                  </a:txBody>
                  <a:tcPr marL="68581" marR="68581" marT="0" marB="0"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24</a:t>
                      </a:r>
                      <a:endParaRPr kumimoji="0" lang="en-US"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sym typeface="Arial" panose="020B0604020202020204" pitchFamily="34" charset="0"/>
                      </a:endParaRPr>
                    </a:p>
                  </a:txBody>
                  <a:tcPr marL="68581" marR="68581" marT="0" marB="0" anchor="b"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10</a:t>
                      </a:r>
                      <a:endParaRPr kumimoji="0" lang="en-US"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sym typeface="Arial" panose="020B0604020202020204" pitchFamily="34" charset="0"/>
                      </a:endParaRPr>
                    </a:p>
                  </a:txBody>
                  <a:tcPr marL="68581" marR="68581" marT="0" marB="0" anchor="b"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72859">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altLang="fr-FR"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Expected number of rejections of H</a:t>
                      </a:r>
                      <a:r>
                        <a:rPr kumimoji="0" lang="en-GB" altLang="fr-FR" sz="1400" b="0" i="0" u="none" strike="noStrike" cap="none" normalizeH="0" baseline="-2500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0</a:t>
                      </a:r>
                      <a:r>
                        <a:rPr kumimoji="0" lang="en-GB" altLang="fr-FR"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 consistent with bystander effect (E)</a:t>
                      </a:r>
                      <a:endParaRPr kumimoji="0" lang="en-US" altLang="fr-FR"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sym typeface="Arial" panose="020B0604020202020204" pitchFamily="34" charset="0"/>
                      </a:endParaRPr>
                    </a:p>
                  </a:txBody>
                  <a:tcPr marL="68581" marR="68581" marT="0" marB="0"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10.02</a:t>
                      </a:r>
                      <a:endParaRPr kumimoji="0" lang="en-US"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sym typeface="Arial" panose="020B0604020202020204" pitchFamily="34" charset="0"/>
                      </a:endParaRPr>
                    </a:p>
                  </a:txBody>
                  <a:tcPr marL="68581" marR="68581" marT="0" marB="0" anchor="b"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10.77</a:t>
                      </a:r>
                      <a:endParaRPr kumimoji="0" lang="en-US"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sym typeface="Arial" panose="020B0604020202020204" pitchFamily="34" charset="0"/>
                      </a:endParaRPr>
                    </a:p>
                  </a:txBody>
                  <a:tcPr marL="68581" marR="68581" marT="0" marB="0" anchor="b"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26706">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US" altLang="fr-FR"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χ</a:t>
                      </a:r>
                      <a:r>
                        <a:rPr kumimoji="0" lang="en-GB" altLang="fr-FR" sz="1400" b="0" i="0" u="none" strike="noStrike" cap="none" normalizeH="0" baseline="3000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2</a:t>
                      </a:r>
                      <a:r>
                        <a:rPr kumimoji="0" lang="en-GB" altLang="fr-FR"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(1)</a:t>
                      </a:r>
                      <a:endParaRPr kumimoji="0" lang="en-US" altLang="fr-FR" sz="1400" b="0" i="0" u="none" strike="noStrike" cap="none" normalizeH="0" baseline="0">
                        <a:ln>
                          <a:noFill/>
                        </a:ln>
                        <a:solidFill>
                          <a:schemeClr val="tx1"/>
                        </a:solidFill>
                        <a:effectLst/>
                        <a:latin typeface="Calibri" panose="020F0502020204030204" pitchFamily="34" charset="0"/>
                        <a:cs typeface="Arial" panose="020B0604020202020204" pitchFamily="34" charset="0"/>
                        <a:sym typeface="Arial" panose="020B0604020202020204" pitchFamily="34" charset="0"/>
                      </a:endParaRPr>
                    </a:p>
                  </a:txBody>
                  <a:tcPr marL="68581" marR="68581" marT="0" marB="0"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altLang="fr-FR"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23.05</a:t>
                      </a:r>
                      <a:endParaRPr kumimoji="0" lang="en-US" altLang="fr-FR"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sym typeface="Arial" panose="020B0604020202020204" pitchFamily="34" charset="0"/>
                      </a:endParaRPr>
                    </a:p>
                  </a:txBody>
                  <a:tcPr marL="68581" marR="68581" marT="0" marB="0" anchor="b"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0.128</a:t>
                      </a:r>
                      <a:endParaRPr kumimoji="0" lang="en-US"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sym typeface="Arial" panose="020B0604020202020204" pitchFamily="34" charset="0"/>
                      </a:endParaRPr>
                    </a:p>
                  </a:txBody>
                  <a:tcPr marL="68581" marR="68581" marT="0" marB="0" anchor="b"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26706">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altLang="fr-FR"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p</a:t>
                      </a:r>
                      <a:endParaRPr kumimoji="0" lang="en-US" altLang="fr-FR"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sym typeface="Arial" panose="020B0604020202020204" pitchFamily="34" charset="0"/>
                      </a:endParaRPr>
                    </a:p>
                  </a:txBody>
                  <a:tcPr marL="68581" marR="68581" marT="0" marB="0"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altLang="fr-FR"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&lt;.0001</a:t>
                      </a:r>
                      <a:endParaRPr kumimoji="0" lang="en-US" altLang="fr-FR"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sym typeface="Arial" panose="020B0604020202020204" pitchFamily="34" charset="0"/>
                      </a:endParaRPr>
                    </a:p>
                  </a:txBody>
                  <a:tcPr marL="68581" marR="68581" marT="0" marB="0" anchor="b"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tc>
                  <a:txBody>
                    <a:bodyPr/>
                    <a:lstStyle>
                      <a:lvl1pPr defTabSz="457200">
                        <a:spcBef>
                          <a:spcPct val="20000"/>
                        </a:spcBef>
                        <a:spcAft>
                          <a:spcPts val="450"/>
                        </a:spcAft>
                        <a:buClr>
                          <a:schemeClr val="accent2"/>
                        </a:buClr>
                        <a:buSzPct val="92000"/>
                        <a:buFont typeface="Wingdings 2" panose="05020102010507070707" pitchFamily="18" charset="2"/>
                        <a:defRPr sz="1100">
                          <a:solidFill>
                            <a:schemeClr val="tx2"/>
                          </a:solidFill>
                          <a:latin typeface="Gill Sans MT" panose="020B0502020104020203" pitchFamily="34" charset="0"/>
                        </a:defRPr>
                      </a:lvl1pPr>
                      <a:lvl2pPr marL="742950" indent="-285750" defTabSz="457200">
                        <a:spcBef>
                          <a:spcPct val="20000"/>
                        </a:spcBef>
                        <a:spcAft>
                          <a:spcPts val="45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2pPr>
                      <a:lvl3pPr marL="1143000" indent="-228600" defTabSz="457200">
                        <a:spcBef>
                          <a:spcPct val="20000"/>
                        </a:spcBef>
                        <a:spcAft>
                          <a:spcPts val="450"/>
                        </a:spcAft>
                        <a:buClr>
                          <a:schemeClr val="accent2"/>
                        </a:buClr>
                        <a:buSzPct val="92000"/>
                        <a:buFont typeface="Wingdings 2" panose="05020102010507070707" pitchFamily="18" charset="2"/>
                        <a:defRPr sz="900">
                          <a:solidFill>
                            <a:schemeClr val="tx2"/>
                          </a:solidFill>
                          <a:latin typeface="Gill Sans MT" panose="020B0502020104020203" pitchFamily="34" charset="0"/>
                        </a:defRPr>
                      </a:lvl3pPr>
                      <a:lvl4pPr marL="16002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4pPr>
                      <a:lvl5pPr marL="2057400" indent="-228600" defTabSz="45720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5pPr>
                      <a:lvl6pPr marL="25146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6pPr>
                      <a:lvl7pPr marL="29718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7pPr>
                      <a:lvl8pPr marL="34290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8pPr>
                      <a:lvl9pPr marL="3886200" indent="-228600" defTabSz="457200" eaLnBrk="0" fontAlgn="base" hangingPunct="0">
                        <a:spcBef>
                          <a:spcPct val="20000"/>
                        </a:spcBef>
                        <a:spcAft>
                          <a:spcPts val="450"/>
                        </a:spcAft>
                        <a:buClr>
                          <a:schemeClr val="accent2"/>
                        </a:buClr>
                        <a:buSzPct val="92000"/>
                        <a:buFont typeface="Wingdings 2" panose="05020102010507070707" pitchFamily="18" charset="2"/>
                        <a:defRPr sz="800">
                          <a:solidFill>
                            <a:schemeClr val="tx2"/>
                          </a:solidFill>
                          <a:latin typeface="Gill Sans MT" panose="020B0502020104020203" pitchFamily="34" charset="0"/>
                        </a:defRPr>
                      </a:lvl9p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Arial" panose="020B0604020202020204" pitchFamily="34" charset="0"/>
                          <a:sym typeface="Arial" panose="020B0604020202020204" pitchFamily="34" charset="0"/>
                        </a:rPr>
                        <a:t>0.721</a:t>
                      </a:r>
                      <a:endParaRPr kumimoji="0" lang="en-US" altLang="fr-FR"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sym typeface="Arial" panose="020B0604020202020204" pitchFamily="34" charset="0"/>
                      </a:endParaRPr>
                    </a:p>
                  </a:txBody>
                  <a:tcPr marL="68581" marR="68581" marT="0" marB="0" anchor="b" horzOverflow="overflow">
                    <a:lnL w="12700" cap="flat" cmpd="sng" algn="ctr">
                      <a:solidFill>
                        <a:srgbClr val="297FD5"/>
                      </a:solidFill>
                      <a:prstDash val="solid"/>
                      <a:round/>
                      <a:headEnd type="none" w="med" len="med"/>
                      <a:tailEnd type="none" w="med" len="med"/>
                    </a:lnL>
                    <a:lnR w="12700" cap="flat" cmpd="sng" algn="ctr">
                      <a:solidFill>
                        <a:srgbClr val="297FD5"/>
                      </a:solidFill>
                      <a:prstDash val="solid"/>
                      <a:round/>
                      <a:headEnd type="none" w="med" len="med"/>
                      <a:tailEnd type="none" w="med" len="med"/>
                    </a:lnR>
                    <a:lnT w="12700" cap="flat" cmpd="sng" algn="ctr">
                      <a:solidFill>
                        <a:srgbClr val="297FD5"/>
                      </a:solidFill>
                      <a:prstDash val="solid"/>
                      <a:round/>
                      <a:headEnd type="none" w="med" len="med"/>
                      <a:tailEnd type="none" w="med" len="med"/>
                    </a:lnT>
                    <a:lnB w="12700" cap="flat" cmpd="sng" algn="ctr">
                      <a:solidFill>
                        <a:srgbClr val="297F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50212"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Bystander Effect</a:t>
            </a:r>
          </a:p>
        </p:txBody>
      </p:sp>
      <p:sp>
        <p:nvSpPr>
          <p:cNvPr id="2" name="Rectangle 3">
            <a:extLst/>
          </p:cNvPr>
          <p:cNvSpPr txBox="1">
            <a:spLocks noChangeArrowheads="1"/>
          </p:cNvSpPr>
          <p:nvPr/>
        </p:nvSpPr>
        <p:spPr bwMode="auto">
          <a:xfrm>
            <a:off x="168275" y="609600"/>
            <a:ext cx="34432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800100" indent="-3429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No suspicion of publication bias for </a:t>
            </a:r>
            <a:r>
              <a:rPr lang="en-US" altLang="fr-FR" sz="2000" i="1" kern="0" dirty="0">
                <a:latin typeface="Calibri" panose="020F0502020204030204" pitchFamily="34" charset="0"/>
                <a:cs typeface="Arial"/>
                <a:sym typeface="Arial"/>
              </a:rPr>
              <a:t>non-emergency </a:t>
            </a:r>
            <a:r>
              <a:rPr lang="en-US" altLang="fr-FR" sz="2000" kern="0" dirty="0">
                <a:latin typeface="Calibri" panose="020F0502020204030204" pitchFamily="34" charset="0"/>
                <a:cs typeface="Arial"/>
                <a:sym typeface="Arial"/>
              </a:rPr>
              <a:t>situations</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Effect </a:t>
            </a:r>
            <a:r>
              <a:rPr lang="ja-JP" altLang="en-US" sz="2000" kern="0" dirty="0">
                <a:latin typeface="Calibri" panose="020F0502020204030204" pitchFamily="34" charset="0"/>
                <a:cs typeface="Arial"/>
                <a:sym typeface="Arial"/>
              </a:rPr>
              <a:t>“</a:t>
            </a:r>
            <a:r>
              <a:rPr lang="en-US" altLang="ja-JP" sz="2000" kern="0" dirty="0">
                <a:latin typeface="Calibri" panose="020F0502020204030204" pitchFamily="34" charset="0"/>
                <a:cs typeface="Arial"/>
                <a:sym typeface="Arial"/>
              </a:rPr>
              <a:t>B</a:t>
            </a:r>
            <a:r>
              <a:rPr lang="ja-JP" altLang="en-US" sz="2000" kern="0" dirty="0">
                <a:latin typeface="Calibri" panose="020F0502020204030204" pitchFamily="34" charset="0"/>
                <a:cs typeface="Arial"/>
                <a:sym typeface="Arial"/>
              </a:rPr>
              <a:t>”</a:t>
            </a:r>
            <a:r>
              <a:rPr lang="en-US" altLang="ja-JP" sz="2000" kern="0" dirty="0">
                <a:latin typeface="Calibri" panose="020F0502020204030204" pitchFamily="34" charset="0"/>
                <a:cs typeface="Arial"/>
                <a:sym typeface="Arial"/>
              </a:rPr>
              <a:t> from the earlier slides</a:t>
            </a:r>
          </a:p>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Clear indication of publication bias for </a:t>
            </a:r>
            <a:r>
              <a:rPr lang="en-US" altLang="fr-FR" sz="2000" i="1" kern="0" dirty="0">
                <a:latin typeface="Calibri" panose="020F0502020204030204" pitchFamily="34" charset="0"/>
                <a:cs typeface="Arial"/>
                <a:sym typeface="Arial"/>
              </a:rPr>
              <a:t>emergency situations</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Even though fewer than half of the experiments reject H</a:t>
            </a:r>
            <a:r>
              <a:rPr lang="en-US" altLang="fr-FR" sz="2000" kern="0" baseline="-25000" dirty="0">
                <a:latin typeface="Calibri" panose="020F0502020204030204" pitchFamily="34" charset="0"/>
                <a:cs typeface="Arial"/>
                <a:sym typeface="Arial"/>
              </a:rPr>
              <a:t>0</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endParaRPr lang="en-US" altLang="fr-FR" sz="1800" kern="0" dirty="0">
              <a:latin typeface="Calibri" panose="020F0502020204030204" pitchFamily="34" charset="0"/>
              <a:cs typeface="Arial"/>
              <a:sym typeface="Arial"/>
            </a:endParaRPr>
          </a:p>
          <a:p>
            <a:pPr eaLnBrk="1" fontAlgn="auto" hangingPunct="1">
              <a:lnSpc>
                <a:spcPct val="115000"/>
              </a:lnSpc>
              <a:spcBef>
                <a:spcPct val="30000"/>
              </a:spcBef>
              <a:spcAft>
                <a:spcPts val="0"/>
              </a:spcAft>
              <a:buClr>
                <a:schemeClr val="tx2"/>
              </a:buClr>
              <a:buSzPct val="50000"/>
              <a:buFont typeface="Monotype Sorts" pitchFamily="1" charset="2"/>
              <a:buChar char="l"/>
              <a:defRPr/>
            </a:pPr>
            <a:endParaRPr lang="en-US" altLang="fr-FR" sz="1800" kern="0" dirty="0">
              <a:latin typeface="Calibri" panose="020F0502020204030204" pitchFamily="34" charset="0"/>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Simulated Replications</a:t>
            </a:r>
          </a:p>
        </p:txBody>
      </p:sp>
      <p:sp>
        <p:nvSpPr>
          <p:cNvPr id="52227" name="Rectangle 3"/>
          <p:cNvSpPr>
            <a:spLocks noGrp="1" noChangeArrowheads="1"/>
          </p:cNvSpPr>
          <p:nvPr>
            <p:ph idx="4294967295"/>
          </p:nvPr>
        </p:nvSpPr>
        <p:spPr>
          <a:xfrm>
            <a:off x="192088" y="585788"/>
            <a:ext cx="8591550" cy="3281362"/>
          </a:xfrm>
        </p:spPr>
        <p:txBody>
          <a:bodyPr anchor="t"/>
          <a:lstStyle/>
          <a:p>
            <a:pPr eaLnBrk="1" hangingPunct="1">
              <a:lnSpc>
                <a:spcPct val="115000"/>
              </a:lnSpc>
            </a:pPr>
            <a:r>
              <a:rPr lang="en-US" altLang="fr-FR" sz="2000" dirty="0" smtClean="0">
                <a:solidFill>
                  <a:schemeClr val="tx1"/>
                </a:solidFill>
                <a:latin typeface="Calibri" panose="020F0502020204030204" pitchFamily="34" charset="0"/>
                <a:ea typeface="MS PGothic" panose="020B0600070205080204" pitchFamily="34" charset="-128"/>
              </a:rPr>
              <a:t>Two-sample </a:t>
            </a:r>
            <a:r>
              <a:rPr lang="en-US" altLang="fr-FR" sz="2000" i="1" dirty="0" smtClean="0">
                <a:solidFill>
                  <a:schemeClr val="tx1"/>
                </a:solidFill>
                <a:latin typeface="Calibri" panose="020F0502020204030204" pitchFamily="34" charset="0"/>
                <a:ea typeface="MS PGothic" panose="020B0600070205080204" pitchFamily="34" charset="-128"/>
              </a:rPr>
              <a:t>t</a:t>
            </a:r>
            <a:r>
              <a:rPr lang="en-US" altLang="fr-FR" sz="2000" dirty="0" smtClean="0">
                <a:solidFill>
                  <a:schemeClr val="tx1"/>
                </a:solidFill>
                <a:latin typeface="Calibri" panose="020F0502020204030204" pitchFamily="34" charset="0"/>
                <a:ea typeface="MS PGothic" panose="020B0600070205080204" pitchFamily="34" charset="-128"/>
              </a:rPr>
              <a:t> test</a:t>
            </a:r>
          </a:p>
          <a:p>
            <a:pPr eaLnBrk="1" hangingPunct="1">
              <a:lnSpc>
                <a:spcPct val="115000"/>
              </a:lnSpc>
            </a:pPr>
            <a:r>
              <a:rPr lang="en-US" altLang="fr-FR" sz="2000" dirty="0" smtClean="0">
                <a:solidFill>
                  <a:schemeClr val="tx1"/>
                </a:solidFill>
                <a:latin typeface="Calibri" panose="020F0502020204030204" pitchFamily="34" charset="0"/>
                <a:ea typeface="MS PGothic" panose="020B0600070205080204" pitchFamily="34" charset="-128"/>
              </a:rPr>
              <a:t>Control group: draw n</a:t>
            </a:r>
            <a:r>
              <a:rPr lang="en-US" altLang="fr-FR" sz="2000" baseline="-25000" dirty="0" smtClean="0">
                <a:solidFill>
                  <a:schemeClr val="tx1"/>
                </a:solidFill>
                <a:latin typeface="Calibri" panose="020F0502020204030204" pitchFamily="34" charset="0"/>
                <a:ea typeface="MS PGothic" panose="020B0600070205080204" pitchFamily="34" charset="-128"/>
              </a:rPr>
              <a:t>1</a:t>
            </a:r>
            <a:r>
              <a:rPr lang="en-US" altLang="fr-FR" sz="2000" dirty="0" smtClean="0">
                <a:solidFill>
                  <a:schemeClr val="tx1"/>
                </a:solidFill>
                <a:latin typeface="Calibri" panose="020F0502020204030204" pitchFamily="34" charset="0"/>
                <a:ea typeface="MS PGothic" panose="020B0600070205080204" pitchFamily="34" charset="-128"/>
              </a:rPr>
              <a:t> samples from a normal distribution N(0,1)</a:t>
            </a:r>
          </a:p>
          <a:p>
            <a:pPr eaLnBrk="1" hangingPunct="1">
              <a:lnSpc>
                <a:spcPct val="115000"/>
              </a:lnSpc>
            </a:pPr>
            <a:r>
              <a:rPr lang="en-US" altLang="fr-FR" sz="2000" dirty="0" smtClean="0">
                <a:solidFill>
                  <a:schemeClr val="tx1"/>
                </a:solidFill>
                <a:latin typeface="Calibri" panose="020F0502020204030204" pitchFamily="34" charset="0"/>
                <a:ea typeface="MS PGothic" panose="020B0600070205080204" pitchFamily="34" charset="-128"/>
              </a:rPr>
              <a:t>Experimental group: drawn n</a:t>
            </a:r>
            <a:r>
              <a:rPr lang="en-US" altLang="fr-FR" sz="2000" baseline="-25000" dirty="0" smtClean="0">
                <a:solidFill>
                  <a:schemeClr val="tx1"/>
                </a:solidFill>
                <a:latin typeface="Calibri" panose="020F0502020204030204" pitchFamily="34" charset="0"/>
                <a:ea typeface="MS PGothic" panose="020B0600070205080204" pitchFamily="34" charset="-128"/>
              </a:rPr>
              <a:t>2</a:t>
            </a:r>
            <a:r>
              <a:rPr lang="en-US" altLang="fr-FR" sz="2000" dirty="0" smtClean="0">
                <a:solidFill>
                  <a:schemeClr val="tx1"/>
                </a:solidFill>
                <a:latin typeface="Calibri" panose="020F0502020204030204" pitchFamily="34" charset="0"/>
                <a:ea typeface="MS PGothic" panose="020B0600070205080204" pitchFamily="34" charset="-128"/>
              </a:rPr>
              <a:t>=n</a:t>
            </a:r>
            <a:r>
              <a:rPr lang="en-US" altLang="fr-FR" sz="2000" baseline="-25000" dirty="0" smtClean="0">
                <a:solidFill>
                  <a:schemeClr val="tx1"/>
                </a:solidFill>
                <a:latin typeface="Calibri" panose="020F0502020204030204" pitchFamily="34" charset="0"/>
                <a:ea typeface="MS PGothic" panose="020B0600070205080204" pitchFamily="34" charset="-128"/>
              </a:rPr>
              <a:t>1</a:t>
            </a:r>
            <a:r>
              <a:rPr lang="en-US" altLang="fr-FR" sz="2000" dirty="0" smtClean="0">
                <a:solidFill>
                  <a:schemeClr val="tx1"/>
                </a:solidFill>
                <a:latin typeface="Calibri" panose="020F0502020204030204" pitchFamily="34" charset="0"/>
                <a:ea typeface="MS PGothic" panose="020B0600070205080204" pitchFamily="34" charset="-128"/>
              </a:rPr>
              <a:t> samples from a normal distribution N(0.3,1)</a:t>
            </a:r>
          </a:p>
          <a:p>
            <a:pPr lvl="1" eaLnBrk="1" hangingPunct="1">
              <a:lnSpc>
                <a:spcPct val="115000"/>
              </a:lnSpc>
            </a:pPr>
            <a:r>
              <a:rPr lang="en-US" altLang="fr-FR" sz="1800" dirty="0" smtClean="0">
                <a:solidFill>
                  <a:schemeClr val="tx1"/>
                </a:solidFill>
                <a:latin typeface="Calibri" panose="020F0502020204030204" pitchFamily="34" charset="0"/>
                <a:ea typeface="MS PGothic" panose="020B0600070205080204" pitchFamily="34" charset="-128"/>
              </a:rPr>
              <a:t>The true effect size is 0.3</a:t>
            </a:r>
          </a:p>
          <a:p>
            <a:pPr eaLnBrk="1" hangingPunct="1">
              <a:lnSpc>
                <a:spcPct val="115000"/>
              </a:lnSpc>
            </a:pPr>
            <a:r>
              <a:rPr lang="en-US" altLang="fr-FR" sz="2000" dirty="0" smtClean="0">
                <a:solidFill>
                  <a:schemeClr val="tx1"/>
                </a:solidFill>
                <a:latin typeface="Calibri" panose="020F0502020204030204" pitchFamily="34" charset="0"/>
                <a:ea typeface="MS PGothic" panose="020B0600070205080204" pitchFamily="34" charset="-128"/>
              </a:rPr>
              <a:t>Repeat for 20 experiments</a:t>
            </a:r>
          </a:p>
          <a:p>
            <a:pPr lvl="1" eaLnBrk="1" hangingPunct="1">
              <a:lnSpc>
                <a:spcPct val="115000"/>
              </a:lnSpc>
            </a:pPr>
            <a:r>
              <a:rPr lang="en-US" altLang="fr-FR" sz="1800" dirty="0" smtClean="0">
                <a:solidFill>
                  <a:schemeClr val="tx1"/>
                </a:solidFill>
                <a:latin typeface="Calibri" panose="020F0502020204030204" pitchFamily="34" charset="0"/>
                <a:ea typeface="MS PGothic" panose="020B0600070205080204" pitchFamily="34" charset="-128"/>
              </a:rPr>
              <a:t>With random </a:t>
            </a:r>
            <a:r>
              <a:rPr lang="en-US" altLang="fr-FR" sz="1800" dirty="0" smtClean="0">
                <a:solidFill>
                  <a:schemeClr val="tx1"/>
                </a:solidFill>
                <a:latin typeface="Calibri" panose="020F0502020204030204" pitchFamily="34" charset="0"/>
                <a:ea typeface="MS PGothic" panose="020B0600070205080204" pitchFamily="34" charset="-128"/>
              </a:rPr>
              <a:t>sample </a:t>
            </a:r>
            <a:r>
              <a:rPr lang="en-US" altLang="fr-FR" sz="1800" dirty="0" smtClean="0">
                <a:solidFill>
                  <a:schemeClr val="tx1"/>
                </a:solidFill>
                <a:latin typeface="Calibri" panose="020F0502020204030204" pitchFamily="34" charset="0"/>
                <a:ea typeface="MS PGothic" panose="020B0600070205080204" pitchFamily="34" charset="-128"/>
              </a:rPr>
              <a:t>sizes n</a:t>
            </a:r>
            <a:r>
              <a:rPr lang="en-US" altLang="fr-FR" sz="1800" baseline="-25000" dirty="0" smtClean="0">
                <a:solidFill>
                  <a:schemeClr val="tx1"/>
                </a:solidFill>
                <a:latin typeface="Calibri" panose="020F0502020204030204" pitchFamily="34" charset="0"/>
                <a:ea typeface="MS PGothic" panose="020B0600070205080204" pitchFamily="34" charset="-128"/>
              </a:rPr>
              <a:t>2</a:t>
            </a:r>
            <a:r>
              <a:rPr lang="en-US" altLang="fr-FR" sz="1800" dirty="0" smtClean="0">
                <a:solidFill>
                  <a:schemeClr val="tx1"/>
                </a:solidFill>
                <a:latin typeface="Calibri" panose="020F0502020204030204" pitchFamily="34" charset="0"/>
                <a:ea typeface="MS PGothic" panose="020B0600070205080204" pitchFamily="34" charset="-128"/>
              </a:rPr>
              <a:t>=n</a:t>
            </a:r>
            <a:r>
              <a:rPr lang="en-US" altLang="fr-FR" sz="1800" baseline="-25000" dirty="0" smtClean="0">
                <a:solidFill>
                  <a:schemeClr val="tx1"/>
                </a:solidFill>
                <a:latin typeface="Calibri" panose="020F0502020204030204" pitchFamily="34" charset="0"/>
                <a:ea typeface="MS PGothic" panose="020B0600070205080204" pitchFamily="34" charset="-128"/>
              </a:rPr>
              <a:t>1</a:t>
            </a:r>
            <a:r>
              <a:rPr lang="en-US" altLang="fr-FR" sz="1800" dirty="0" smtClean="0">
                <a:solidFill>
                  <a:schemeClr val="tx1"/>
                </a:solidFill>
                <a:latin typeface="Calibri" panose="020F0502020204030204" pitchFamily="34" charset="0"/>
                <a:ea typeface="MS PGothic" panose="020B0600070205080204" pitchFamily="34" charset="-128"/>
              </a:rPr>
              <a:t> drawn uniformly from [15, 50] </a:t>
            </a:r>
          </a:p>
          <a:p>
            <a:pPr lvl="1" eaLnBrk="1" hangingPunct="1">
              <a:lnSpc>
                <a:spcPct val="110000"/>
              </a:lnSpc>
            </a:pPr>
            <a:endParaRPr lang="en-US" altLang="fr-FR" sz="2000" dirty="0" smtClean="0">
              <a:ea typeface="MS PGothic" panose="020B0600070205080204"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6">
            <a:extLst/>
          </p:cNvPr>
          <p:cNvGraphicFramePr>
            <a:graphicFrameLocks noGrp="1"/>
          </p:cNvGraphicFramePr>
          <p:nvPr/>
        </p:nvGraphicFramePr>
        <p:xfrm>
          <a:off x="4137025" y="604838"/>
          <a:ext cx="3811586" cy="3994151"/>
        </p:xfrm>
        <a:graphic>
          <a:graphicData uri="http://schemas.openxmlformats.org/drawingml/2006/table">
            <a:tbl>
              <a:tblPr>
                <a:tableStyleId>{8799B23B-EC83-4686-B30A-512413B5E67A}</a:tableStyleId>
              </a:tblPr>
              <a:tblGrid>
                <a:gridCol w="703291">
                  <a:extLst>
                    <a:ext uri="{9D8B030D-6E8A-4147-A177-3AD203B41FA5}">
                      <a16:colId xmlns:a16="http://schemas.microsoft.com/office/drawing/2014/main" xmlns="" val="20000"/>
                    </a:ext>
                  </a:extLst>
                </a:gridCol>
                <a:gridCol w="496071">
                  <a:extLst>
                    <a:ext uri="{9D8B030D-6E8A-4147-A177-3AD203B41FA5}">
                      <a16:colId xmlns:a16="http://schemas.microsoft.com/office/drawing/2014/main" xmlns="" val="20001"/>
                    </a:ext>
                  </a:extLst>
                </a:gridCol>
                <a:gridCol w="527468">
                  <a:extLst>
                    <a:ext uri="{9D8B030D-6E8A-4147-A177-3AD203B41FA5}">
                      <a16:colId xmlns:a16="http://schemas.microsoft.com/office/drawing/2014/main" xmlns="" val="20002"/>
                    </a:ext>
                  </a:extLst>
                </a:gridCol>
                <a:gridCol w="750387">
                  <a:extLst>
                    <a:ext uri="{9D8B030D-6E8A-4147-A177-3AD203B41FA5}">
                      <a16:colId xmlns:a16="http://schemas.microsoft.com/office/drawing/2014/main" xmlns="" val="20003"/>
                    </a:ext>
                  </a:extLst>
                </a:gridCol>
                <a:gridCol w="689162">
                  <a:extLst>
                    <a:ext uri="{9D8B030D-6E8A-4147-A177-3AD203B41FA5}">
                      <a16:colId xmlns:a16="http://schemas.microsoft.com/office/drawing/2014/main" xmlns="" val="20004"/>
                    </a:ext>
                  </a:extLst>
                </a:gridCol>
                <a:gridCol w="645207">
                  <a:extLst>
                    <a:ext uri="{9D8B030D-6E8A-4147-A177-3AD203B41FA5}">
                      <a16:colId xmlns:a16="http://schemas.microsoft.com/office/drawing/2014/main" xmlns="" val="20005"/>
                    </a:ext>
                  </a:extLst>
                </a:gridCol>
              </a:tblGrid>
              <a:tr h="19023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dirty="0">
                          <a:ln>
                            <a:noFill/>
                          </a:ln>
                          <a:effectLst/>
                          <a:latin typeface="Calibri" panose="020F0502020204030204" pitchFamily="34" charset="0"/>
                        </a:rPr>
                        <a:t>n</a:t>
                      </a:r>
                      <a:r>
                        <a:rPr kumimoji="0" lang="en-US" sz="600" u="none" strike="noStrike" cap="none" normalizeH="0" baseline="-25000" dirty="0">
                          <a:ln>
                            <a:noFill/>
                          </a:ln>
                          <a:effectLst/>
                          <a:latin typeface="Calibri" panose="020F0502020204030204" pitchFamily="34" charset="0"/>
                        </a:rPr>
                        <a:t>1</a:t>
                      </a:r>
                      <a:r>
                        <a:rPr kumimoji="0" lang="en-US" sz="600" u="none" strike="noStrike" cap="none" normalizeH="0" baseline="0" dirty="0">
                          <a:ln>
                            <a:noFill/>
                          </a:ln>
                          <a:effectLst/>
                          <a:latin typeface="Calibri" panose="020F0502020204030204" pitchFamily="34" charset="0"/>
                        </a:rPr>
                        <a:t>=n</a:t>
                      </a:r>
                      <a:r>
                        <a:rPr kumimoji="0" lang="en-US" sz="600" u="none" strike="noStrike" cap="none" normalizeH="0" baseline="-25000" dirty="0">
                          <a:ln>
                            <a:noFill/>
                          </a:ln>
                          <a:effectLst/>
                          <a:latin typeface="Calibri" panose="020F0502020204030204" pitchFamily="34" charset="0"/>
                        </a:rPr>
                        <a:t>2</a:t>
                      </a:r>
                      <a:endParaRPr kumimoji="0" lang="en-US" sz="6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t</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Effect size</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Power from true ES</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Power from pooled ES</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Power from biased ES</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b" horzOverflow="overflow"/>
                </a:tc>
                <a:extLst>
                  <a:ext uri="{0D108BD9-81ED-4DB2-BD59-A6C34878D82A}">
                    <a16:rowId xmlns:a16="http://schemas.microsoft.com/office/drawing/2014/main" xmlns="" val="10000"/>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29</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0.888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0.230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0.202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0.206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1"/>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1.380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0.384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2"/>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1.240</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0.339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3"/>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0.887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0.315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0.125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4"/>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42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0.716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0.155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5"/>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1.960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0.451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0.247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6"/>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49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-0.447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-0.090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0.312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0.318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7"/>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1.853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0.621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0.136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0.138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8"/>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2.036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0.475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0.241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0.245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0.718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9"/>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1.775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0.526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0"/>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39</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1.263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0.283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0.262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1"/>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3.048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0.968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0.444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2"/>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2.065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0.673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0.424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3"/>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-1.553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-0.424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4"/>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-0.177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-0.040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5"/>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42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2.803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0.606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0.784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6"/>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1.923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0.582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0.158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7"/>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40</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2.415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0.535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0.263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0.268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0.764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8"/>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1.786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0.529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9"/>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-0.421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-0.100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0.236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0.240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20"/>
                  </a:ext>
                </a:extLst>
              </a:tr>
            </a:tbl>
          </a:graphicData>
        </a:graphic>
      </p:graphicFrame>
      <p:sp>
        <p:nvSpPr>
          <p:cNvPr id="54430" name="Rectangle 7"/>
          <p:cNvSpPr>
            <a:spLocks noChangeArrowheads="1"/>
          </p:cNvSpPr>
          <p:nvPr/>
        </p:nvSpPr>
        <p:spPr bwMode="auto">
          <a:xfrm>
            <a:off x="5880100" y="574675"/>
            <a:ext cx="2239963" cy="4052888"/>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fr-FR" altLang="fr-FR" sz="1800">
              <a:solidFill>
                <a:schemeClr val="tx1"/>
              </a:solidFill>
              <a:ea typeface="MS PGothic" panose="020B0600070205080204" pitchFamily="34" charset="-128"/>
            </a:endParaRPr>
          </a:p>
        </p:txBody>
      </p:sp>
      <p:sp>
        <p:nvSpPr>
          <p:cNvPr id="2" name="Rectangle 3">
            <a:extLst/>
          </p:cNvPr>
          <p:cNvSpPr txBox="1">
            <a:spLocks noChangeArrowheads="1"/>
          </p:cNvSpPr>
          <p:nvPr/>
        </p:nvSpPr>
        <p:spPr bwMode="auto">
          <a:xfrm>
            <a:off x="130175" y="604838"/>
            <a:ext cx="400685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800100" indent="-3429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Compute the pooled effect size</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g</a:t>
            </a:r>
            <a:r>
              <a:rPr lang="en-US" altLang="fr-FR" sz="2000" kern="0" baseline="30000" dirty="0">
                <a:latin typeface="Calibri" panose="020F0502020204030204" pitchFamily="34" charset="0"/>
                <a:cs typeface="Arial"/>
                <a:sym typeface="Arial"/>
              </a:rPr>
              <a:t>*</a:t>
            </a:r>
            <a:r>
              <a:rPr lang="en-US" altLang="fr-FR" sz="2000" kern="0" dirty="0">
                <a:latin typeface="Calibri" panose="020F0502020204030204" pitchFamily="34" charset="0"/>
                <a:cs typeface="Arial"/>
                <a:sym typeface="Arial"/>
              </a:rPr>
              <a:t>=0.303</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Very close to true 0.3</a:t>
            </a:r>
          </a:p>
        </p:txBody>
      </p:sp>
      <p:sp>
        <p:nvSpPr>
          <p:cNvPr id="54432" name="Title 1"/>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Simulated Replications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06" name="Rectangle 3">
            <a:extLst/>
          </p:cNvPr>
          <p:cNvSpPr txBox="1">
            <a:spLocks noChangeArrowheads="1"/>
          </p:cNvSpPr>
          <p:nvPr/>
        </p:nvSpPr>
        <p:spPr bwMode="auto">
          <a:xfrm>
            <a:off x="268288" y="571500"/>
            <a:ext cx="3868737"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800100" indent="-3429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Compute the pooled effect size</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1800" kern="0" dirty="0">
                <a:latin typeface="Calibri" panose="020F0502020204030204" pitchFamily="34" charset="0"/>
                <a:cs typeface="Arial"/>
                <a:sym typeface="Arial"/>
              </a:rPr>
              <a:t>g</a:t>
            </a:r>
            <a:r>
              <a:rPr lang="en-US" altLang="fr-FR" sz="1800" kern="0" baseline="30000" dirty="0">
                <a:latin typeface="Calibri" panose="020F0502020204030204" pitchFamily="34" charset="0"/>
                <a:cs typeface="Arial"/>
                <a:sym typeface="Arial"/>
              </a:rPr>
              <a:t>*</a:t>
            </a:r>
            <a:r>
              <a:rPr lang="en-US" altLang="fr-FR" sz="1800" kern="0" dirty="0">
                <a:latin typeface="Calibri" panose="020F0502020204030204" pitchFamily="34" charset="0"/>
                <a:cs typeface="Arial"/>
                <a:sym typeface="Arial"/>
              </a:rPr>
              <a:t>=0.303</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1800" kern="0" dirty="0">
                <a:latin typeface="Calibri" panose="020F0502020204030204" pitchFamily="34" charset="0"/>
                <a:cs typeface="Arial"/>
                <a:sym typeface="Arial"/>
              </a:rPr>
              <a:t>Very close to true 0.3</a:t>
            </a:r>
          </a:p>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Use effect size to compute power</a:t>
            </a:r>
          </a:p>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Sum of power is expected number of times to reject</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1800" i="1" kern="0" dirty="0">
                <a:latin typeface="Calibri" panose="020F0502020204030204" pitchFamily="34" charset="0"/>
                <a:cs typeface="Arial"/>
                <a:sym typeface="Arial"/>
              </a:rPr>
              <a:t>E</a:t>
            </a:r>
            <a:r>
              <a:rPr lang="en-US" altLang="fr-FR" sz="1800" kern="0" dirty="0">
                <a:latin typeface="Calibri" panose="020F0502020204030204" pitchFamily="34" charset="0"/>
                <a:cs typeface="Arial"/>
                <a:sym typeface="Arial"/>
              </a:rPr>
              <a:t>(true)=4.140</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1800" i="1" kern="0" dirty="0">
                <a:latin typeface="Calibri" panose="020F0502020204030204" pitchFamily="34" charset="0"/>
                <a:cs typeface="Arial"/>
                <a:sym typeface="Arial"/>
              </a:rPr>
              <a:t>E</a:t>
            </a:r>
            <a:r>
              <a:rPr lang="en-US" altLang="fr-FR" sz="1800" kern="0" dirty="0">
                <a:latin typeface="Calibri" panose="020F0502020204030204" pitchFamily="34" charset="0"/>
                <a:cs typeface="Arial"/>
                <a:sym typeface="Arial"/>
              </a:rPr>
              <a:t>(pooled)=4.214</a:t>
            </a:r>
          </a:p>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Observed rejections</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1800" i="1" kern="0" dirty="0">
                <a:latin typeface="Calibri" panose="020F0502020204030204" pitchFamily="34" charset="0"/>
                <a:cs typeface="Arial"/>
                <a:sym typeface="Arial"/>
              </a:rPr>
              <a:t>O</a:t>
            </a:r>
            <a:r>
              <a:rPr lang="en-US" altLang="fr-FR" sz="1800" kern="0" dirty="0">
                <a:latin typeface="Calibri" panose="020F0502020204030204" pitchFamily="34" charset="0"/>
                <a:cs typeface="Arial"/>
                <a:sym typeface="Arial"/>
              </a:rPr>
              <a:t>=5</a:t>
            </a:r>
          </a:p>
          <a:p>
            <a:pPr lvl="1" eaLnBrk="1" fontAlgn="auto" hangingPunct="1">
              <a:lnSpc>
                <a:spcPct val="110000"/>
              </a:lnSpc>
              <a:spcBef>
                <a:spcPct val="30000"/>
              </a:spcBef>
              <a:spcAft>
                <a:spcPts val="0"/>
              </a:spcAft>
              <a:buClr>
                <a:schemeClr val="tx2"/>
              </a:buClr>
              <a:buSzPct val="100000"/>
              <a:buFont typeface="Wingdings" panose="05000000000000000000" pitchFamily="2" charset="2"/>
              <a:buChar char="w"/>
              <a:defRPr/>
            </a:pPr>
            <a:endParaRPr lang="en-US" altLang="fr-FR" sz="2000" kern="0" dirty="0">
              <a:latin typeface="Calibri" panose="020F0502020204030204" pitchFamily="34" charset="0"/>
              <a:cs typeface="Arial"/>
              <a:sym typeface="Arial"/>
            </a:endParaRPr>
          </a:p>
        </p:txBody>
      </p:sp>
      <p:sp>
        <p:nvSpPr>
          <p:cNvPr id="56323" name="TextBox 5"/>
          <p:cNvSpPr txBox="1">
            <a:spLocks noChangeArrowheads="1"/>
          </p:cNvSpPr>
          <p:nvPr/>
        </p:nvSpPr>
        <p:spPr bwMode="auto">
          <a:xfrm>
            <a:off x="5808663" y="4538663"/>
            <a:ext cx="14462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fr-FR" sz="1600">
                <a:solidFill>
                  <a:schemeClr val="tx1"/>
                </a:solidFill>
                <a:latin typeface="Calibri" panose="020F0502020204030204" pitchFamily="34" charset="0"/>
                <a:ea typeface="MS PGothic" panose="020B0600070205080204" pitchFamily="34" charset="-128"/>
              </a:rPr>
              <a:t>Σ = 4.14   4.214</a:t>
            </a:r>
          </a:p>
        </p:txBody>
      </p:sp>
      <p:graphicFrame>
        <p:nvGraphicFramePr>
          <p:cNvPr id="10" name="Group 66">
            <a:extLst/>
          </p:cNvPr>
          <p:cNvGraphicFramePr>
            <a:graphicFrameLocks noGrp="1"/>
          </p:cNvGraphicFramePr>
          <p:nvPr/>
        </p:nvGraphicFramePr>
        <p:xfrm>
          <a:off x="4137025" y="604838"/>
          <a:ext cx="3811586" cy="3994151"/>
        </p:xfrm>
        <a:graphic>
          <a:graphicData uri="http://schemas.openxmlformats.org/drawingml/2006/table">
            <a:tbl>
              <a:tblPr>
                <a:tableStyleId>{8799B23B-EC83-4686-B30A-512413B5E67A}</a:tableStyleId>
              </a:tblPr>
              <a:tblGrid>
                <a:gridCol w="703291">
                  <a:extLst>
                    <a:ext uri="{9D8B030D-6E8A-4147-A177-3AD203B41FA5}">
                      <a16:colId xmlns:a16="http://schemas.microsoft.com/office/drawing/2014/main" xmlns="" val="20000"/>
                    </a:ext>
                  </a:extLst>
                </a:gridCol>
                <a:gridCol w="496071">
                  <a:extLst>
                    <a:ext uri="{9D8B030D-6E8A-4147-A177-3AD203B41FA5}">
                      <a16:colId xmlns:a16="http://schemas.microsoft.com/office/drawing/2014/main" xmlns="" val="20001"/>
                    </a:ext>
                  </a:extLst>
                </a:gridCol>
                <a:gridCol w="527468">
                  <a:extLst>
                    <a:ext uri="{9D8B030D-6E8A-4147-A177-3AD203B41FA5}">
                      <a16:colId xmlns:a16="http://schemas.microsoft.com/office/drawing/2014/main" xmlns="" val="20002"/>
                    </a:ext>
                  </a:extLst>
                </a:gridCol>
                <a:gridCol w="750387">
                  <a:extLst>
                    <a:ext uri="{9D8B030D-6E8A-4147-A177-3AD203B41FA5}">
                      <a16:colId xmlns:a16="http://schemas.microsoft.com/office/drawing/2014/main" xmlns="" val="20003"/>
                    </a:ext>
                  </a:extLst>
                </a:gridCol>
                <a:gridCol w="689162">
                  <a:extLst>
                    <a:ext uri="{9D8B030D-6E8A-4147-A177-3AD203B41FA5}">
                      <a16:colId xmlns:a16="http://schemas.microsoft.com/office/drawing/2014/main" xmlns="" val="20004"/>
                    </a:ext>
                  </a:extLst>
                </a:gridCol>
                <a:gridCol w="645207">
                  <a:extLst>
                    <a:ext uri="{9D8B030D-6E8A-4147-A177-3AD203B41FA5}">
                      <a16:colId xmlns:a16="http://schemas.microsoft.com/office/drawing/2014/main" xmlns="" val="20005"/>
                    </a:ext>
                  </a:extLst>
                </a:gridCol>
              </a:tblGrid>
              <a:tr h="19023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dirty="0">
                          <a:ln>
                            <a:noFill/>
                          </a:ln>
                          <a:effectLst/>
                          <a:latin typeface="Calibri" panose="020F0502020204030204" pitchFamily="34" charset="0"/>
                        </a:rPr>
                        <a:t>n</a:t>
                      </a:r>
                      <a:r>
                        <a:rPr kumimoji="0" lang="en-US" sz="600" u="none" strike="noStrike" cap="none" normalizeH="0" baseline="-25000" dirty="0">
                          <a:ln>
                            <a:noFill/>
                          </a:ln>
                          <a:effectLst/>
                          <a:latin typeface="Calibri" panose="020F0502020204030204" pitchFamily="34" charset="0"/>
                        </a:rPr>
                        <a:t>1</a:t>
                      </a:r>
                      <a:r>
                        <a:rPr kumimoji="0" lang="en-US" sz="600" u="none" strike="noStrike" cap="none" normalizeH="0" baseline="0" dirty="0">
                          <a:ln>
                            <a:noFill/>
                          </a:ln>
                          <a:effectLst/>
                          <a:latin typeface="Calibri" panose="020F0502020204030204" pitchFamily="34" charset="0"/>
                        </a:rPr>
                        <a:t>=n</a:t>
                      </a:r>
                      <a:r>
                        <a:rPr kumimoji="0" lang="en-US" sz="600" u="none" strike="noStrike" cap="none" normalizeH="0" baseline="-25000" dirty="0">
                          <a:ln>
                            <a:noFill/>
                          </a:ln>
                          <a:effectLst/>
                          <a:latin typeface="Calibri" panose="020F0502020204030204" pitchFamily="34" charset="0"/>
                        </a:rPr>
                        <a:t>2</a:t>
                      </a:r>
                      <a:endParaRPr kumimoji="0" lang="en-US" sz="6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t</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Effect size</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Power from true ES</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Power from pooled ES</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dirty="0">
                          <a:ln>
                            <a:noFill/>
                          </a:ln>
                          <a:effectLst/>
                          <a:latin typeface="Calibri" panose="020F0502020204030204" pitchFamily="34" charset="0"/>
                        </a:rPr>
                        <a:t>Power from biased ES</a:t>
                      </a:r>
                      <a:endParaRPr kumimoji="0" lang="en-US" sz="6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b" horzOverflow="overflow"/>
                </a:tc>
                <a:extLst>
                  <a:ext uri="{0D108BD9-81ED-4DB2-BD59-A6C34878D82A}">
                    <a16:rowId xmlns:a16="http://schemas.microsoft.com/office/drawing/2014/main" xmlns="" val="10000"/>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29</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0.888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0.230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0.202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0.206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1"/>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1.380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0.384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2"/>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1.240</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0.339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3"/>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0.887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0.315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0.125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4"/>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42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0.716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0.155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5"/>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1.960</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0.451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0.247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6"/>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49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-0.447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-0.090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0.312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0.318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7"/>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1.853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0.621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0.136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0.138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8"/>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2.036</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0.475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0.241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0.245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0.718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9"/>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1.775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0.526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0"/>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39</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1.263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0.283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0.262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1"/>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3.048</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0.968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0.444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2"/>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2.065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0.673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0.424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3"/>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-1.553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-0.424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4"/>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-0.177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-0.040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5"/>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42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2.803</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0.606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0.784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6"/>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1.923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0.582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0.158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7"/>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40</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2.415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0.535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0.263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0.268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0.764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8"/>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1.786</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0.529</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9"/>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-0.421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-0.100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0.236</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0.240</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20"/>
                  </a:ext>
                </a:extLst>
              </a:tr>
            </a:tbl>
          </a:graphicData>
        </a:graphic>
      </p:graphicFrame>
      <p:sp>
        <p:nvSpPr>
          <p:cNvPr id="56480" name="Rectangle 7"/>
          <p:cNvSpPr>
            <a:spLocks noChangeArrowheads="1"/>
          </p:cNvSpPr>
          <p:nvPr/>
        </p:nvSpPr>
        <p:spPr bwMode="auto">
          <a:xfrm>
            <a:off x="7305675" y="565150"/>
            <a:ext cx="1169988" cy="4052888"/>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fr-FR" altLang="fr-FR" sz="1800">
              <a:solidFill>
                <a:schemeClr val="tx1"/>
              </a:solidFill>
              <a:ea typeface="MS PGothic" panose="020B0600070205080204" pitchFamily="34" charset="-128"/>
            </a:endParaRPr>
          </a:p>
        </p:txBody>
      </p:sp>
      <p:sp>
        <p:nvSpPr>
          <p:cNvPr id="56481" name="Title 1"/>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r>
              <a:rPr lang="en-US" altLang="en-US" smtClean="0"/>
              <a:t>Simulated Replications</a:t>
            </a:r>
            <a:endParaRPr lang="fr-FR" altLang="en-US" smtClean="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a:extLst/>
          </p:cNvPr>
          <p:cNvSpPr txBox="1">
            <a:spLocks noChangeArrowheads="1"/>
          </p:cNvSpPr>
          <p:nvPr/>
        </p:nvSpPr>
        <p:spPr bwMode="auto">
          <a:xfrm>
            <a:off x="266700" y="877888"/>
            <a:ext cx="36433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800100" indent="-3429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sym typeface="Arial"/>
              </a:rPr>
              <a:t>Probability of observing </a:t>
            </a:r>
            <a:r>
              <a:rPr lang="en-US" altLang="fr-FR" sz="2000" i="1" kern="0" dirty="0">
                <a:latin typeface="Calibri" panose="020F0502020204030204" pitchFamily="34" charset="0"/>
                <a:sym typeface="Arial"/>
              </a:rPr>
              <a:t>O</a:t>
            </a:r>
            <a:r>
              <a:rPr lang="en-US" altLang="fr-FR" sz="2000" kern="0" dirty="0">
                <a:latin typeface="Calibri" panose="020F0502020204030204" pitchFamily="34" charset="0"/>
                <a:ea typeface="MS Gothic" panose="020B0609070205080204" pitchFamily="49" charset="-128"/>
                <a:sym typeface="Arial"/>
              </a:rPr>
              <a:t>≥</a:t>
            </a:r>
            <a:r>
              <a:rPr lang="en-US" altLang="fr-FR" sz="2000" kern="0" dirty="0">
                <a:latin typeface="Calibri" panose="020F0502020204030204" pitchFamily="34" charset="0"/>
                <a:sym typeface="Arial"/>
              </a:rPr>
              <a:t>5 rejections for 20 experiments like these is</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sym typeface="Arial"/>
              </a:rPr>
              <a:t>0.407 for true ES</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sym typeface="Arial"/>
              </a:rPr>
              <a:t>0.417 for pooled ES</a:t>
            </a:r>
          </a:p>
          <a:p>
            <a:pPr eaLnBrk="1" fontAlgn="auto" hangingPunct="1">
              <a:lnSpc>
                <a:spcPct val="110000"/>
              </a:lnSpc>
              <a:spcBef>
                <a:spcPct val="30000"/>
              </a:spcBef>
              <a:spcAft>
                <a:spcPts val="0"/>
              </a:spcAft>
              <a:buClr>
                <a:schemeClr val="tx2"/>
              </a:buClr>
              <a:buSzPct val="100000"/>
              <a:buFont typeface="Arial" panose="020B0604020202020204" pitchFamily="34" charset="0"/>
              <a:buChar char="•"/>
              <a:defRPr/>
            </a:pPr>
            <a:r>
              <a:rPr lang="en-US" altLang="fr-FR" sz="2000" kern="0" dirty="0">
                <a:latin typeface="Calibri" panose="020F0502020204030204" pitchFamily="34" charset="0"/>
                <a:sym typeface="Arial"/>
              </a:rPr>
              <a:t>No indication of publication bias when all the experiments are fully reported</a:t>
            </a:r>
          </a:p>
        </p:txBody>
      </p:sp>
      <p:graphicFrame>
        <p:nvGraphicFramePr>
          <p:cNvPr id="10" name="Group 66">
            <a:extLst/>
          </p:cNvPr>
          <p:cNvGraphicFramePr>
            <a:graphicFrameLocks noGrp="1"/>
          </p:cNvGraphicFramePr>
          <p:nvPr/>
        </p:nvGraphicFramePr>
        <p:xfrm>
          <a:off x="4137025" y="604838"/>
          <a:ext cx="3811586" cy="3994151"/>
        </p:xfrm>
        <a:graphic>
          <a:graphicData uri="http://schemas.openxmlformats.org/drawingml/2006/table">
            <a:tbl>
              <a:tblPr>
                <a:tableStyleId>{8799B23B-EC83-4686-B30A-512413B5E67A}</a:tableStyleId>
              </a:tblPr>
              <a:tblGrid>
                <a:gridCol w="703291">
                  <a:extLst>
                    <a:ext uri="{9D8B030D-6E8A-4147-A177-3AD203B41FA5}">
                      <a16:colId xmlns:a16="http://schemas.microsoft.com/office/drawing/2014/main" xmlns="" val="20000"/>
                    </a:ext>
                  </a:extLst>
                </a:gridCol>
                <a:gridCol w="496071">
                  <a:extLst>
                    <a:ext uri="{9D8B030D-6E8A-4147-A177-3AD203B41FA5}">
                      <a16:colId xmlns:a16="http://schemas.microsoft.com/office/drawing/2014/main" xmlns="" val="20001"/>
                    </a:ext>
                  </a:extLst>
                </a:gridCol>
                <a:gridCol w="527468">
                  <a:extLst>
                    <a:ext uri="{9D8B030D-6E8A-4147-A177-3AD203B41FA5}">
                      <a16:colId xmlns:a16="http://schemas.microsoft.com/office/drawing/2014/main" xmlns="" val="20002"/>
                    </a:ext>
                  </a:extLst>
                </a:gridCol>
                <a:gridCol w="750387">
                  <a:extLst>
                    <a:ext uri="{9D8B030D-6E8A-4147-A177-3AD203B41FA5}">
                      <a16:colId xmlns:a16="http://schemas.microsoft.com/office/drawing/2014/main" xmlns="" val="20003"/>
                    </a:ext>
                  </a:extLst>
                </a:gridCol>
                <a:gridCol w="689162">
                  <a:extLst>
                    <a:ext uri="{9D8B030D-6E8A-4147-A177-3AD203B41FA5}">
                      <a16:colId xmlns:a16="http://schemas.microsoft.com/office/drawing/2014/main" xmlns="" val="20004"/>
                    </a:ext>
                  </a:extLst>
                </a:gridCol>
                <a:gridCol w="645207">
                  <a:extLst>
                    <a:ext uri="{9D8B030D-6E8A-4147-A177-3AD203B41FA5}">
                      <a16:colId xmlns:a16="http://schemas.microsoft.com/office/drawing/2014/main" xmlns="" val="20005"/>
                    </a:ext>
                  </a:extLst>
                </a:gridCol>
              </a:tblGrid>
              <a:tr h="19023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dirty="0">
                          <a:ln>
                            <a:noFill/>
                          </a:ln>
                          <a:effectLst/>
                          <a:latin typeface="Calibri" panose="020F0502020204030204" pitchFamily="34" charset="0"/>
                        </a:rPr>
                        <a:t>n</a:t>
                      </a:r>
                      <a:r>
                        <a:rPr kumimoji="0" lang="en-US" sz="600" u="none" strike="noStrike" cap="none" normalizeH="0" baseline="-25000" dirty="0">
                          <a:ln>
                            <a:noFill/>
                          </a:ln>
                          <a:effectLst/>
                          <a:latin typeface="Calibri" panose="020F0502020204030204" pitchFamily="34" charset="0"/>
                        </a:rPr>
                        <a:t>1</a:t>
                      </a:r>
                      <a:r>
                        <a:rPr kumimoji="0" lang="en-US" sz="600" u="none" strike="noStrike" cap="none" normalizeH="0" baseline="0" dirty="0">
                          <a:ln>
                            <a:noFill/>
                          </a:ln>
                          <a:effectLst/>
                          <a:latin typeface="Calibri" panose="020F0502020204030204" pitchFamily="34" charset="0"/>
                        </a:rPr>
                        <a:t>=n</a:t>
                      </a:r>
                      <a:r>
                        <a:rPr kumimoji="0" lang="en-US" sz="600" u="none" strike="noStrike" cap="none" normalizeH="0" baseline="-25000" dirty="0">
                          <a:ln>
                            <a:noFill/>
                          </a:ln>
                          <a:effectLst/>
                          <a:latin typeface="Calibri" panose="020F0502020204030204" pitchFamily="34" charset="0"/>
                        </a:rPr>
                        <a:t>2</a:t>
                      </a:r>
                      <a:endParaRPr kumimoji="0" lang="en-US" sz="6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t</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Effect size</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Power from true ES</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Power from pooled ES</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dirty="0">
                          <a:ln>
                            <a:noFill/>
                          </a:ln>
                          <a:effectLst/>
                          <a:latin typeface="Calibri" panose="020F0502020204030204" pitchFamily="34" charset="0"/>
                        </a:rPr>
                        <a:t>Power from biased ES</a:t>
                      </a:r>
                      <a:endParaRPr kumimoji="0" lang="en-US" sz="6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b" horzOverflow="overflow"/>
                </a:tc>
                <a:extLst>
                  <a:ext uri="{0D108BD9-81ED-4DB2-BD59-A6C34878D82A}">
                    <a16:rowId xmlns:a16="http://schemas.microsoft.com/office/drawing/2014/main" xmlns="" val="10000"/>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29</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0.888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0.230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0.202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0.206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1"/>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1.380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0.384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2"/>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1.240</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0.339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3"/>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0.887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0.315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0.125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4"/>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42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0.716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0.155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5"/>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1.960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0.451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0.247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6"/>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49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-0.447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-0.090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0.312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0.318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7"/>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1.853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0.621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0.136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0.138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8"/>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2.036</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0.475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0.241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0.245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0.718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9"/>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1.775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0.526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0"/>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39</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1.263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0.283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0.262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1"/>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3.048</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0.968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0.444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2"/>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2.065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0.673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0.424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3"/>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-1.553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-0.424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4"/>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-0.177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-0.040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5"/>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42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2.803</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0.606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0.784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6"/>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1.923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0.582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0.158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7"/>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40</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2.415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0.535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0.263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0.268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0.764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8"/>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1.786</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0.529</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9"/>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-0.421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-0.100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0.236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0.240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20"/>
                  </a:ext>
                </a:extLst>
              </a:tr>
            </a:tbl>
          </a:graphicData>
        </a:graphic>
      </p:graphicFrame>
      <p:sp>
        <p:nvSpPr>
          <p:cNvPr id="58527" name="TextBox 5"/>
          <p:cNvSpPr txBox="1">
            <a:spLocks noChangeArrowheads="1"/>
          </p:cNvSpPr>
          <p:nvPr/>
        </p:nvSpPr>
        <p:spPr bwMode="auto">
          <a:xfrm>
            <a:off x="5808663" y="4538663"/>
            <a:ext cx="14462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fr-FR" sz="1600">
                <a:solidFill>
                  <a:schemeClr val="tx1"/>
                </a:solidFill>
                <a:latin typeface="Calibri" panose="020F0502020204030204" pitchFamily="34" charset="0"/>
                <a:ea typeface="MS PGothic" panose="020B0600070205080204" pitchFamily="34" charset="-128"/>
              </a:rPr>
              <a:t>Σ = 4.14   4.214</a:t>
            </a:r>
          </a:p>
        </p:txBody>
      </p:sp>
      <p:sp>
        <p:nvSpPr>
          <p:cNvPr id="58528" name="Rectangle 7"/>
          <p:cNvSpPr>
            <a:spLocks noChangeArrowheads="1"/>
          </p:cNvSpPr>
          <p:nvPr/>
        </p:nvSpPr>
        <p:spPr bwMode="auto">
          <a:xfrm>
            <a:off x="7326313" y="574675"/>
            <a:ext cx="1169987" cy="4052888"/>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fr-FR" altLang="fr-FR" sz="1800">
              <a:solidFill>
                <a:schemeClr val="tx1"/>
              </a:solidFill>
              <a:ea typeface="MS PGothic" panose="020B0600070205080204" pitchFamily="34" charset="-128"/>
            </a:endParaRPr>
          </a:p>
        </p:txBody>
      </p:sp>
      <p:sp>
        <p:nvSpPr>
          <p:cNvPr id="58529" name="Tit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r>
              <a:rPr lang="en-US" altLang="en-US" smtClean="0"/>
              <a:t>Simulated Replications</a:t>
            </a:r>
            <a:endParaRPr lang="fr-FR" altLang="en-US" smtClean="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a:extLst/>
          </p:cNvPr>
          <p:cNvSpPr txBox="1">
            <a:spLocks noChangeArrowheads="1"/>
          </p:cNvSpPr>
          <p:nvPr/>
        </p:nvSpPr>
        <p:spPr bwMode="auto">
          <a:xfrm>
            <a:off x="0" y="666750"/>
            <a:ext cx="403383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800100" indent="-3429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smtClean="0">
                <a:latin typeface="Calibri" panose="020F0502020204030204" pitchFamily="34" charset="0"/>
                <a:cs typeface="Arial"/>
                <a:sym typeface="Arial"/>
              </a:rPr>
              <a:t>Suppose a researcher only published the experiments that rejected the null hypothesis</a:t>
            </a:r>
          </a:p>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smtClean="0">
                <a:latin typeface="Calibri" panose="020F0502020204030204" pitchFamily="34" charset="0"/>
                <a:cs typeface="Arial"/>
                <a:sym typeface="Arial"/>
              </a:rPr>
              <a:t>The pooled effect size is now</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1800" kern="0" dirty="0" smtClean="0">
                <a:latin typeface="Calibri" panose="020F0502020204030204" pitchFamily="34" charset="0"/>
                <a:cs typeface="Arial"/>
                <a:sym typeface="Arial"/>
              </a:rPr>
              <a:t>g</a:t>
            </a:r>
            <a:r>
              <a:rPr lang="en-US" altLang="fr-FR" sz="1800" kern="0" baseline="30000" dirty="0" smtClean="0">
                <a:latin typeface="Calibri" panose="020F0502020204030204" pitchFamily="34" charset="0"/>
                <a:cs typeface="Arial"/>
                <a:sym typeface="Arial"/>
              </a:rPr>
              <a:t>*</a:t>
            </a:r>
            <a:r>
              <a:rPr lang="en-US" altLang="fr-FR" sz="1800" kern="0" dirty="0" smtClean="0">
                <a:latin typeface="Calibri" panose="020F0502020204030204" pitchFamily="34" charset="0"/>
                <a:cs typeface="Arial"/>
                <a:sym typeface="Arial"/>
              </a:rPr>
              <a:t>=0.607</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1800" kern="0" dirty="0" smtClean="0">
                <a:latin typeface="Calibri" panose="020F0502020204030204" pitchFamily="34" charset="0"/>
                <a:cs typeface="Arial"/>
                <a:sym typeface="Arial"/>
              </a:rPr>
              <a:t>Double the true effect!	</a:t>
            </a:r>
          </a:p>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smtClean="0">
                <a:latin typeface="Calibri" panose="020F0502020204030204" pitchFamily="34" charset="0"/>
                <a:cs typeface="Arial"/>
                <a:sym typeface="Arial"/>
              </a:rPr>
              <a:t>Also increases the estimated power of the reported experiments</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endParaRPr lang="en-US" altLang="fr-FR" kern="0" dirty="0">
              <a:cs typeface="Arial"/>
              <a:sym typeface="Arial"/>
            </a:endParaRPr>
          </a:p>
        </p:txBody>
      </p:sp>
      <p:sp>
        <p:nvSpPr>
          <p:cNvPr id="60419" name="Title 1"/>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Simulated File Drawer</a:t>
            </a:r>
          </a:p>
        </p:txBody>
      </p:sp>
      <p:graphicFrame>
        <p:nvGraphicFramePr>
          <p:cNvPr id="7" name="Group 66">
            <a:extLst/>
          </p:cNvPr>
          <p:cNvGraphicFramePr>
            <a:graphicFrameLocks noGrp="1"/>
          </p:cNvGraphicFramePr>
          <p:nvPr/>
        </p:nvGraphicFramePr>
        <p:xfrm>
          <a:off x="4137025" y="604838"/>
          <a:ext cx="3811586" cy="3994151"/>
        </p:xfrm>
        <a:graphic>
          <a:graphicData uri="http://schemas.openxmlformats.org/drawingml/2006/table">
            <a:tbl>
              <a:tblPr>
                <a:tableStyleId>{8799B23B-EC83-4686-B30A-512413B5E67A}</a:tableStyleId>
              </a:tblPr>
              <a:tblGrid>
                <a:gridCol w="703291">
                  <a:extLst>
                    <a:ext uri="{9D8B030D-6E8A-4147-A177-3AD203B41FA5}">
                      <a16:colId xmlns:a16="http://schemas.microsoft.com/office/drawing/2014/main" xmlns="" val="20000"/>
                    </a:ext>
                  </a:extLst>
                </a:gridCol>
                <a:gridCol w="496071">
                  <a:extLst>
                    <a:ext uri="{9D8B030D-6E8A-4147-A177-3AD203B41FA5}">
                      <a16:colId xmlns:a16="http://schemas.microsoft.com/office/drawing/2014/main" xmlns="" val="20001"/>
                    </a:ext>
                  </a:extLst>
                </a:gridCol>
                <a:gridCol w="527468">
                  <a:extLst>
                    <a:ext uri="{9D8B030D-6E8A-4147-A177-3AD203B41FA5}">
                      <a16:colId xmlns:a16="http://schemas.microsoft.com/office/drawing/2014/main" xmlns="" val="20002"/>
                    </a:ext>
                  </a:extLst>
                </a:gridCol>
                <a:gridCol w="750387">
                  <a:extLst>
                    <a:ext uri="{9D8B030D-6E8A-4147-A177-3AD203B41FA5}">
                      <a16:colId xmlns:a16="http://schemas.microsoft.com/office/drawing/2014/main" xmlns="" val="20003"/>
                    </a:ext>
                  </a:extLst>
                </a:gridCol>
                <a:gridCol w="689162">
                  <a:extLst>
                    <a:ext uri="{9D8B030D-6E8A-4147-A177-3AD203B41FA5}">
                      <a16:colId xmlns:a16="http://schemas.microsoft.com/office/drawing/2014/main" xmlns="" val="20004"/>
                    </a:ext>
                  </a:extLst>
                </a:gridCol>
                <a:gridCol w="645207">
                  <a:extLst>
                    <a:ext uri="{9D8B030D-6E8A-4147-A177-3AD203B41FA5}">
                      <a16:colId xmlns:a16="http://schemas.microsoft.com/office/drawing/2014/main" xmlns="" val="20005"/>
                    </a:ext>
                  </a:extLst>
                </a:gridCol>
              </a:tblGrid>
              <a:tr h="19023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dirty="0">
                          <a:ln>
                            <a:noFill/>
                          </a:ln>
                          <a:effectLst/>
                          <a:latin typeface="Calibri" panose="020F0502020204030204" pitchFamily="34" charset="0"/>
                        </a:rPr>
                        <a:t>n</a:t>
                      </a:r>
                      <a:r>
                        <a:rPr kumimoji="0" lang="en-US" sz="600" u="none" strike="noStrike" cap="none" normalizeH="0" baseline="-25000" dirty="0">
                          <a:ln>
                            <a:noFill/>
                          </a:ln>
                          <a:effectLst/>
                          <a:latin typeface="Calibri" panose="020F0502020204030204" pitchFamily="34" charset="0"/>
                        </a:rPr>
                        <a:t>1</a:t>
                      </a:r>
                      <a:r>
                        <a:rPr kumimoji="0" lang="en-US" sz="600" u="none" strike="noStrike" cap="none" normalizeH="0" baseline="0" dirty="0">
                          <a:ln>
                            <a:noFill/>
                          </a:ln>
                          <a:effectLst/>
                          <a:latin typeface="Calibri" panose="020F0502020204030204" pitchFamily="34" charset="0"/>
                        </a:rPr>
                        <a:t>=n</a:t>
                      </a:r>
                      <a:r>
                        <a:rPr kumimoji="0" lang="en-US" sz="600" u="none" strike="noStrike" cap="none" normalizeH="0" baseline="-25000" dirty="0">
                          <a:ln>
                            <a:noFill/>
                          </a:ln>
                          <a:effectLst/>
                          <a:latin typeface="Calibri" panose="020F0502020204030204" pitchFamily="34" charset="0"/>
                        </a:rPr>
                        <a:t>2</a:t>
                      </a:r>
                      <a:endParaRPr kumimoji="0" lang="en-US" sz="6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t</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Effect size</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Power from true ES</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Power from pooled ES</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dirty="0">
                          <a:ln>
                            <a:noFill/>
                          </a:ln>
                          <a:effectLst/>
                          <a:latin typeface="Calibri" panose="020F0502020204030204" pitchFamily="34" charset="0"/>
                        </a:rPr>
                        <a:t>Power from biased ES</a:t>
                      </a:r>
                      <a:endParaRPr kumimoji="0" lang="en-US" sz="6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b" horzOverflow="overflow"/>
                </a:tc>
                <a:extLst>
                  <a:ext uri="{0D108BD9-81ED-4DB2-BD59-A6C34878D82A}">
                    <a16:rowId xmlns:a16="http://schemas.microsoft.com/office/drawing/2014/main" xmlns="" val="10000"/>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29</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0.888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0.230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0.202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0.206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1"/>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1.380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0.384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2"/>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1.240</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0.339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3"/>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0.887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0.315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0.125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4"/>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42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0.716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0.155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5"/>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1.960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0.451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0.247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6"/>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49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-0.447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-0.090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0.312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0.318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7"/>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1.853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0.621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0.136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0.138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8"/>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2.036</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0.475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0.241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0.245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0.718</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extLst>
                  <a:ext uri="{0D108BD9-81ED-4DB2-BD59-A6C34878D82A}">
                    <a16:rowId xmlns:a16="http://schemas.microsoft.com/office/drawing/2014/main" xmlns="" val="10009"/>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22</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1.775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0.526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0.166</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0"/>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39</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1.263</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0.283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0.262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1"/>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3.048</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0.968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0.444</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extLst>
                  <a:ext uri="{0D108BD9-81ED-4DB2-BD59-A6C34878D82A}">
                    <a16:rowId xmlns:a16="http://schemas.microsoft.com/office/drawing/2014/main" xmlns="" val="10012"/>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2.065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0.673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0.424</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extLst>
                  <a:ext uri="{0D108BD9-81ED-4DB2-BD59-A6C34878D82A}">
                    <a16:rowId xmlns:a16="http://schemas.microsoft.com/office/drawing/2014/main" xmlns="" val="10013"/>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-1.553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-0.424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4"/>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-0.177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-0.040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5"/>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42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2.803</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0.606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0.784</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extLst>
                  <a:ext uri="{0D108BD9-81ED-4DB2-BD59-A6C34878D82A}">
                    <a16:rowId xmlns:a16="http://schemas.microsoft.com/office/drawing/2014/main" xmlns="" val="10016"/>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1.923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0.582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0.158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7"/>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40</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2.415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0.535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0.263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0.268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0.764</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extLst>
                  <a:ext uri="{0D108BD9-81ED-4DB2-BD59-A6C34878D82A}">
                    <a16:rowId xmlns:a16="http://schemas.microsoft.com/office/drawing/2014/main" xmlns="" val="10018"/>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1.786</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0.529</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9"/>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-0.421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-0.100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0.236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0.240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20"/>
                  </a:ext>
                </a:extLst>
              </a:tr>
            </a:tbl>
          </a:graphicData>
        </a:graphic>
      </p:graphicFrame>
      <p:sp>
        <p:nvSpPr>
          <p:cNvPr id="60576" name="TextBox 5"/>
          <p:cNvSpPr txBox="1">
            <a:spLocks noChangeArrowheads="1"/>
          </p:cNvSpPr>
          <p:nvPr/>
        </p:nvSpPr>
        <p:spPr bwMode="auto">
          <a:xfrm>
            <a:off x="5808663" y="4538663"/>
            <a:ext cx="14462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fr-FR" sz="1600">
                <a:solidFill>
                  <a:schemeClr val="tx1"/>
                </a:solidFill>
                <a:latin typeface="Calibri" panose="020F0502020204030204" pitchFamily="34" charset="0"/>
                <a:ea typeface="MS PGothic" panose="020B0600070205080204" pitchFamily="34" charset="-128"/>
              </a:rPr>
              <a:t>Σ = 4.14   4.214</a:t>
            </a:r>
          </a:p>
        </p:txBody>
      </p:sp>
      <p:sp>
        <p:nvSpPr>
          <p:cNvPr id="60577" name="Rectangle 7"/>
          <p:cNvSpPr>
            <a:spLocks noChangeArrowheads="1"/>
          </p:cNvSpPr>
          <p:nvPr/>
        </p:nvSpPr>
        <p:spPr bwMode="auto">
          <a:xfrm>
            <a:off x="7305675" y="574675"/>
            <a:ext cx="1169988" cy="4052888"/>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fr-FR" altLang="fr-FR" sz="1800">
              <a:solidFill>
                <a:schemeClr val="tx1"/>
              </a:solidFill>
              <a:ea typeface="MS PGothic" panose="020B0600070205080204"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p:cNvPr>
          <p:cNvSpPr txBox="1">
            <a:spLocks noChangeArrowheads="1"/>
          </p:cNvSpPr>
          <p:nvPr/>
        </p:nvSpPr>
        <p:spPr bwMode="auto">
          <a:xfrm>
            <a:off x="53975" y="628650"/>
            <a:ext cx="4083050" cy="4035425"/>
          </a:xfrm>
          <a:prstGeom prst="rect">
            <a:avLst/>
          </a:prstGeom>
          <a:noFill/>
          <a:ln w="12700">
            <a:noFill/>
            <a:miter lim="800000"/>
            <a:headEnd/>
            <a:tailEnd/>
          </a:ln>
        </p:spPr>
        <p:txBody>
          <a:bodyPr lIns="90488" tIns="44450" rIns="90488" bIns="44450"/>
          <a:lstStyle/>
          <a:p>
            <a:pPr marL="342900" indent="-342900" eaLnBrk="1" fontAlgn="auto" hangingPunct="1">
              <a:lnSpc>
                <a:spcPct val="115000"/>
              </a:lnSpc>
              <a:spcBef>
                <a:spcPct val="30000"/>
              </a:spcBef>
              <a:spcAft>
                <a:spcPts val="0"/>
              </a:spcAft>
              <a:buClr>
                <a:schemeClr val="tx2"/>
              </a:buClr>
              <a:buSzPct val="50000"/>
              <a:buFont typeface="Monotype Sorts" pitchFamily="-111" charset="2"/>
              <a:buChar char="l"/>
              <a:defRPr/>
            </a:pPr>
            <a:r>
              <a:rPr lang="en-US" sz="1800" kern="0" dirty="0">
                <a:latin typeface="Calibri" panose="020F0502020204030204" pitchFamily="34" charset="0"/>
                <a:ea typeface="ＭＳ Ｐゴシック" pitchFamily="-111" charset="-128"/>
                <a:cs typeface="ＭＳ Ｐゴシック" pitchFamily="-111" charset="-128"/>
                <a:sym typeface="Arial"/>
              </a:rPr>
              <a:t>The sum of power values is again the expected number of times the null hypothesis should be rejected</a:t>
            </a:r>
          </a:p>
          <a:p>
            <a:pPr marL="800100" lvl="1" indent="-342900" eaLnBrk="1" fontAlgn="auto" hangingPunct="1">
              <a:lnSpc>
                <a:spcPct val="115000"/>
              </a:lnSpc>
              <a:spcBef>
                <a:spcPct val="30000"/>
              </a:spcBef>
              <a:spcAft>
                <a:spcPts val="0"/>
              </a:spcAft>
              <a:buClr>
                <a:schemeClr val="tx2"/>
              </a:buClr>
              <a:buSzPct val="50000"/>
              <a:buFont typeface="Monotype Sorts" pitchFamily="-111" charset="2"/>
              <a:buChar char="l"/>
              <a:defRPr/>
            </a:pPr>
            <a:r>
              <a:rPr lang="en-US" sz="1800" kern="0" dirty="0" err="1">
                <a:latin typeface="Calibri" panose="020F0502020204030204" pitchFamily="34" charset="0"/>
                <a:ea typeface="ＭＳ Ｐゴシック" pitchFamily="-111" charset="-128"/>
                <a:cs typeface="ＭＳ Ｐゴシック" pitchFamily="-111" charset="-128"/>
                <a:sym typeface="Arial"/>
              </a:rPr>
              <a:t>E(biased</a:t>
            </a:r>
            <a:r>
              <a:rPr lang="en-US" sz="1800" kern="0" dirty="0">
                <a:latin typeface="Calibri" panose="020F0502020204030204" pitchFamily="34" charset="0"/>
                <a:ea typeface="ＭＳ Ｐゴシック" pitchFamily="-111" charset="-128"/>
                <a:cs typeface="ＭＳ Ｐゴシック" pitchFamily="-111" charset="-128"/>
                <a:sym typeface="Arial"/>
              </a:rPr>
              <a:t>)=3.135</a:t>
            </a:r>
          </a:p>
          <a:p>
            <a:pPr marL="800100" lvl="1" indent="-342900" eaLnBrk="1" fontAlgn="auto" hangingPunct="1">
              <a:lnSpc>
                <a:spcPct val="115000"/>
              </a:lnSpc>
              <a:spcBef>
                <a:spcPct val="30000"/>
              </a:spcBef>
              <a:spcAft>
                <a:spcPts val="0"/>
              </a:spcAft>
              <a:buClr>
                <a:schemeClr val="tx2"/>
              </a:buClr>
              <a:buSzPct val="50000"/>
              <a:buFont typeface="Monotype Sorts" pitchFamily="-111" charset="2"/>
              <a:buChar char="l"/>
              <a:defRPr/>
            </a:pPr>
            <a:r>
              <a:rPr lang="en-US" sz="1800" kern="0" dirty="0">
                <a:latin typeface="Calibri" panose="020F0502020204030204" pitchFamily="34" charset="0"/>
                <a:ea typeface="ＭＳ Ｐゴシック" pitchFamily="-111" charset="-128"/>
                <a:cs typeface="ＭＳ Ｐゴシック" pitchFamily="-111" charset="-128"/>
                <a:sym typeface="Arial"/>
              </a:rPr>
              <a:t>Compare to O=5</a:t>
            </a:r>
          </a:p>
          <a:p>
            <a:pPr marL="342900" indent="-342900" eaLnBrk="1" fontAlgn="auto" hangingPunct="1">
              <a:lnSpc>
                <a:spcPct val="115000"/>
              </a:lnSpc>
              <a:spcBef>
                <a:spcPct val="30000"/>
              </a:spcBef>
              <a:spcAft>
                <a:spcPts val="0"/>
              </a:spcAft>
              <a:buClr>
                <a:schemeClr val="tx2"/>
              </a:buClr>
              <a:buSzPct val="50000"/>
              <a:buFont typeface="Monotype Sorts" pitchFamily="-111" charset="2"/>
              <a:buChar char="l"/>
              <a:defRPr/>
            </a:pPr>
            <a:r>
              <a:rPr lang="en-US" sz="1800" kern="0" dirty="0">
                <a:latin typeface="Calibri" panose="020F0502020204030204" pitchFamily="34" charset="0"/>
                <a:ea typeface="ＭＳ Ｐゴシック" pitchFamily="-111" charset="-128"/>
                <a:cs typeface="ＭＳ Ｐゴシック" pitchFamily="-111" charset="-128"/>
                <a:sym typeface="Arial"/>
              </a:rPr>
              <a:t>The probability of 5 experiments like these all rejecting the null is the product of the power terms</a:t>
            </a:r>
          </a:p>
          <a:p>
            <a:pPr marL="800100" lvl="1" indent="-342900" eaLnBrk="1" fontAlgn="auto" hangingPunct="1">
              <a:lnSpc>
                <a:spcPct val="115000"/>
              </a:lnSpc>
              <a:spcBef>
                <a:spcPct val="30000"/>
              </a:spcBef>
              <a:spcAft>
                <a:spcPts val="0"/>
              </a:spcAft>
              <a:buClr>
                <a:schemeClr val="tx2"/>
              </a:buClr>
              <a:buSzPct val="50000"/>
              <a:buFont typeface="Monotype Sorts" pitchFamily="-111" charset="2"/>
              <a:buChar char="l"/>
              <a:defRPr/>
            </a:pPr>
            <a:r>
              <a:rPr lang="en-US" sz="1800" kern="0" dirty="0">
                <a:latin typeface="Calibri" panose="020F0502020204030204" pitchFamily="34" charset="0"/>
                <a:ea typeface="ＭＳ Ｐゴシック" pitchFamily="-111" charset="-128"/>
                <a:cs typeface="ＭＳ Ｐゴシック" pitchFamily="-111" charset="-128"/>
                <a:sym typeface="Arial"/>
              </a:rPr>
              <a:t>0.081 (&lt;0.1)</a:t>
            </a:r>
          </a:p>
          <a:p>
            <a:pPr marL="800100" lvl="1" indent="-342900" eaLnBrk="1" fontAlgn="auto" hangingPunct="1">
              <a:lnSpc>
                <a:spcPct val="115000"/>
              </a:lnSpc>
              <a:spcBef>
                <a:spcPct val="30000"/>
              </a:spcBef>
              <a:spcAft>
                <a:spcPts val="0"/>
              </a:spcAft>
              <a:buClr>
                <a:schemeClr val="tx2"/>
              </a:buClr>
              <a:buSzPct val="50000"/>
              <a:buFont typeface="Monotype Sorts" pitchFamily="-111" charset="2"/>
              <a:buChar char="l"/>
              <a:defRPr/>
            </a:pPr>
            <a:r>
              <a:rPr lang="en-US" sz="1800" kern="0" dirty="0">
                <a:latin typeface="Calibri" panose="020F0502020204030204" pitchFamily="34" charset="0"/>
                <a:ea typeface="ＭＳ Ｐゴシック" pitchFamily="-111" charset="-128"/>
                <a:cs typeface="ＭＳ Ｐゴシック" pitchFamily="-111" charset="-128"/>
                <a:sym typeface="Arial"/>
              </a:rPr>
              <a:t>Indicates publication bias </a:t>
            </a:r>
          </a:p>
        </p:txBody>
      </p:sp>
      <p:sp>
        <p:nvSpPr>
          <p:cNvPr id="62467" name="TextBox 5"/>
          <p:cNvSpPr txBox="1">
            <a:spLocks noChangeArrowheads="1"/>
          </p:cNvSpPr>
          <p:nvPr/>
        </p:nvSpPr>
        <p:spPr bwMode="auto">
          <a:xfrm>
            <a:off x="5940425" y="4538663"/>
            <a:ext cx="22431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fr-FR" sz="1600">
                <a:solidFill>
                  <a:schemeClr val="tx1"/>
                </a:solidFill>
                <a:latin typeface="Calibri" panose="020F0502020204030204" pitchFamily="34" charset="0"/>
                <a:ea typeface="MS PGothic" panose="020B0600070205080204" pitchFamily="34" charset="-128"/>
              </a:rPr>
              <a:t>Σ = 4.14   4.214   3.135</a:t>
            </a:r>
          </a:p>
        </p:txBody>
      </p:sp>
      <p:graphicFrame>
        <p:nvGraphicFramePr>
          <p:cNvPr id="13" name="Group 66">
            <a:extLst/>
          </p:cNvPr>
          <p:cNvGraphicFramePr>
            <a:graphicFrameLocks noGrp="1"/>
          </p:cNvGraphicFramePr>
          <p:nvPr/>
        </p:nvGraphicFramePr>
        <p:xfrm>
          <a:off x="4137025" y="604838"/>
          <a:ext cx="3811586" cy="3994151"/>
        </p:xfrm>
        <a:graphic>
          <a:graphicData uri="http://schemas.openxmlformats.org/drawingml/2006/table">
            <a:tbl>
              <a:tblPr>
                <a:tableStyleId>{8799B23B-EC83-4686-B30A-512413B5E67A}</a:tableStyleId>
              </a:tblPr>
              <a:tblGrid>
                <a:gridCol w="703291">
                  <a:extLst>
                    <a:ext uri="{9D8B030D-6E8A-4147-A177-3AD203B41FA5}">
                      <a16:colId xmlns:a16="http://schemas.microsoft.com/office/drawing/2014/main" xmlns="" val="20000"/>
                    </a:ext>
                  </a:extLst>
                </a:gridCol>
                <a:gridCol w="496071">
                  <a:extLst>
                    <a:ext uri="{9D8B030D-6E8A-4147-A177-3AD203B41FA5}">
                      <a16:colId xmlns:a16="http://schemas.microsoft.com/office/drawing/2014/main" xmlns="" val="20001"/>
                    </a:ext>
                  </a:extLst>
                </a:gridCol>
                <a:gridCol w="527468">
                  <a:extLst>
                    <a:ext uri="{9D8B030D-6E8A-4147-A177-3AD203B41FA5}">
                      <a16:colId xmlns:a16="http://schemas.microsoft.com/office/drawing/2014/main" xmlns="" val="20002"/>
                    </a:ext>
                  </a:extLst>
                </a:gridCol>
                <a:gridCol w="750387">
                  <a:extLst>
                    <a:ext uri="{9D8B030D-6E8A-4147-A177-3AD203B41FA5}">
                      <a16:colId xmlns:a16="http://schemas.microsoft.com/office/drawing/2014/main" xmlns="" val="20003"/>
                    </a:ext>
                  </a:extLst>
                </a:gridCol>
                <a:gridCol w="689162">
                  <a:extLst>
                    <a:ext uri="{9D8B030D-6E8A-4147-A177-3AD203B41FA5}">
                      <a16:colId xmlns:a16="http://schemas.microsoft.com/office/drawing/2014/main" xmlns="" val="20004"/>
                    </a:ext>
                  </a:extLst>
                </a:gridCol>
                <a:gridCol w="645207">
                  <a:extLst>
                    <a:ext uri="{9D8B030D-6E8A-4147-A177-3AD203B41FA5}">
                      <a16:colId xmlns:a16="http://schemas.microsoft.com/office/drawing/2014/main" xmlns="" val="20005"/>
                    </a:ext>
                  </a:extLst>
                </a:gridCol>
              </a:tblGrid>
              <a:tr h="19023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dirty="0">
                          <a:ln>
                            <a:noFill/>
                          </a:ln>
                          <a:effectLst/>
                          <a:latin typeface="Calibri" panose="020F0502020204030204" pitchFamily="34" charset="0"/>
                        </a:rPr>
                        <a:t>n</a:t>
                      </a:r>
                      <a:r>
                        <a:rPr kumimoji="0" lang="en-US" sz="600" u="none" strike="noStrike" cap="none" normalizeH="0" baseline="-25000" dirty="0">
                          <a:ln>
                            <a:noFill/>
                          </a:ln>
                          <a:effectLst/>
                          <a:latin typeface="Calibri" panose="020F0502020204030204" pitchFamily="34" charset="0"/>
                        </a:rPr>
                        <a:t>1</a:t>
                      </a:r>
                      <a:r>
                        <a:rPr kumimoji="0" lang="en-US" sz="600" u="none" strike="noStrike" cap="none" normalizeH="0" baseline="0" dirty="0">
                          <a:ln>
                            <a:noFill/>
                          </a:ln>
                          <a:effectLst/>
                          <a:latin typeface="Calibri" panose="020F0502020204030204" pitchFamily="34" charset="0"/>
                        </a:rPr>
                        <a:t>=n</a:t>
                      </a:r>
                      <a:r>
                        <a:rPr kumimoji="0" lang="en-US" sz="600" u="none" strike="noStrike" cap="none" normalizeH="0" baseline="-25000" dirty="0">
                          <a:ln>
                            <a:noFill/>
                          </a:ln>
                          <a:effectLst/>
                          <a:latin typeface="Calibri" panose="020F0502020204030204" pitchFamily="34" charset="0"/>
                        </a:rPr>
                        <a:t>2</a:t>
                      </a:r>
                      <a:endParaRPr kumimoji="0" lang="en-US" sz="6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t</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Effect size</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Power from true ES</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Power from pooled ES</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dirty="0">
                          <a:ln>
                            <a:noFill/>
                          </a:ln>
                          <a:effectLst/>
                          <a:latin typeface="Calibri" panose="020F0502020204030204" pitchFamily="34" charset="0"/>
                        </a:rPr>
                        <a:t>Power from biased ES</a:t>
                      </a:r>
                      <a:endParaRPr kumimoji="0" lang="en-US" sz="6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b" horzOverflow="overflow"/>
                </a:tc>
                <a:extLst>
                  <a:ext uri="{0D108BD9-81ED-4DB2-BD59-A6C34878D82A}">
                    <a16:rowId xmlns:a16="http://schemas.microsoft.com/office/drawing/2014/main" xmlns="" val="10000"/>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29</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0.888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0.230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0.202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0.206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1"/>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1.380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0.384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2"/>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1.240</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0.339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3"/>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15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0.887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0.315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0.125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4"/>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42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0.716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0.155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5"/>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1.960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0.451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0.247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6"/>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49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-0.447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-0.090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0.312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0.318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7"/>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1.853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0.621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0.136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0.138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8"/>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2.036</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0.475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0.241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0.245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0.718</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extLst>
                  <a:ext uri="{0D108BD9-81ED-4DB2-BD59-A6C34878D82A}">
                    <a16:rowId xmlns:a16="http://schemas.microsoft.com/office/drawing/2014/main" xmlns="" val="10009"/>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22</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1.775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0.526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0.166</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0"/>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39</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1.263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0.283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0.262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1"/>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3.048</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0.968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0.444</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extLst>
                  <a:ext uri="{0D108BD9-81ED-4DB2-BD59-A6C34878D82A}">
                    <a16:rowId xmlns:a16="http://schemas.microsoft.com/office/drawing/2014/main" xmlns="" val="10012"/>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2.065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0.673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0.143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0.424</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extLst>
                  <a:ext uri="{0D108BD9-81ED-4DB2-BD59-A6C34878D82A}">
                    <a16:rowId xmlns:a16="http://schemas.microsoft.com/office/drawing/2014/main" xmlns="" val="10013"/>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-1.553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-0.424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0.189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4"/>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-0.177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-0.040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0.257</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5"/>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42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2.803</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0.606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0.274</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0.279</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0.784</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extLst>
                  <a:ext uri="{0D108BD9-81ED-4DB2-BD59-A6C34878D82A}">
                    <a16:rowId xmlns:a16="http://schemas.microsoft.com/office/drawing/2014/main" xmlns="" val="10016"/>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1.923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0.582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0.158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7"/>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40</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2.415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0.535</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0.263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0.268</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0.764</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solidFill>
                      <a:schemeClr val="accent2"/>
                    </a:solidFill>
                  </a:tcPr>
                </a:tc>
                <a:extLst>
                  <a:ext uri="{0D108BD9-81ED-4DB2-BD59-A6C34878D82A}">
                    <a16:rowId xmlns:a16="http://schemas.microsoft.com/office/drawing/2014/main" xmlns="" val="10018"/>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22</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1.786</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0.529</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0.163</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0.166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19"/>
                  </a:ext>
                </a:extLst>
              </a:tr>
              <a:tr h="190196">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35</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-0.421</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-0.100</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a:ln>
                            <a:noFill/>
                          </a:ln>
                          <a:effectLst/>
                          <a:latin typeface="Calibri" panose="020F0502020204030204" pitchFamily="34" charset="0"/>
                        </a:rPr>
                        <a:t>0.236</a:t>
                      </a:r>
                      <a:endParaRPr kumimoji="0" lang="en-US" sz="6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600" u="none" strike="noStrike" cap="none" normalizeH="0" baseline="0" dirty="0">
                          <a:ln>
                            <a:noFill/>
                          </a:ln>
                          <a:effectLst/>
                          <a:latin typeface="Calibri" panose="020F0502020204030204" pitchFamily="34" charset="0"/>
                        </a:rPr>
                        <a:t>0.240</a:t>
                      </a:r>
                      <a:endParaRPr kumimoji="0" lang="en-US"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20"/>
                  </a:ext>
                </a:extLst>
              </a:tr>
            </a:tbl>
          </a:graphicData>
        </a:graphic>
      </p:graphicFrame>
      <p:sp>
        <p:nvSpPr>
          <p:cNvPr id="62624" name="Tit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r>
              <a:rPr lang="en-US" altLang="en-US" smtClean="0"/>
              <a:t>Simulated File Drawer</a:t>
            </a:r>
            <a:endParaRPr lang="fr-FR" altLang="en-US" smtClean="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a:extLst/>
          </p:cNvPr>
          <p:cNvSpPr txBox="1">
            <a:spLocks noChangeArrowheads="1"/>
          </p:cNvSpPr>
          <p:nvPr/>
        </p:nvSpPr>
        <p:spPr bwMode="auto">
          <a:xfrm>
            <a:off x="184150" y="739775"/>
            <a:ext cx="32512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The test for publication bias works properly</a:t>
            </a:r>
          </a:p>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But it is conservative</a:t>
            </a:r>
          </a:p>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If the test indicates bias, we can be fairly confident it is correct</a:t>
            </a:r>
            <a:endParaRPr lang="en-US" altLang="fr-FR" sz="1800" kern="0" dirty="0">
              <a:latin typeface="Calibri" panose="020F0502020204030204" pitchFamily="34" charset="0"/>
              <a:cs typeface="Arial"/>
              <a:sym typeface="Arial"/>
            </a:endParaRPr>
          </a:p>
        </p:txBody>
      </p:sp>
      <p:graphicFrame>
        <p:nvGraphicFramePr>
          <p:cNvPr id="64515" name="Object 2"/>
          <p:cNvGraphicFramePr>
            <a:graphicFrameLocks noChangeAspect="1"/>
          </p:cNvGraphicFramePr>
          <p:nvPr/>
        </p:nvGraphicFramePr>
        <p:xfrm>
          <a:off x="3670300" y="893763"/>
          <a:ext cx="5019675" cy="3406775"/>
        </p:xfrm>
        <a:graphic>
          <a:graphicData uri="http://schemas.openxmlformats.org/presentationml/2006/ole">
            <mc:AlternateContent xmlns:mc="http://schemas.openxmlformats.org/markup-compatibility/2006">
              <mc:Choice xmlns:v="urn:schemas-microsoft-com:vml" Requires="v">
                <p:oleObj spid="_x0000_s64521" name="Document" r:id="rId4" imgW="22450794" imgH="17117460" progId="Word.Document.12">
                  <p:link updateAutomatic="1"/>
                </p:oleObj>
              </mc:Choice>
              <mc:Fallback>
                <p:oleObj name="Document" r:id="rId4" imgW="22450794" imgH="17117460" progId="Word.Documen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0300" y="893763"/>
                        <a:ext cx="50196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6" name="Title 1"/>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r>
              <a:rPr lang="en-US" altLang="en-US" smtClean="0"/>
              <a:t>Simulated File Drawer</a:t>
            </a:r>
            <a:endParaRPr lang="fr-FR" altLang="en-US"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bwMode="auto">
          <a:xfrm>
            <a:off x="436563" y="2282825"/>
            <a:ext cx="8270875" cy="1123950"/>
          </a:xfrm>
        </p:spPr>
        <p:txBody>
          <a:bodyPr wrap="square" numCol="1" anchorCtr="0" compatLnSpc="1">
            <a:prstTxWarp prst="textNoShape">
              <a:avLst/>
            </a:prstTxWarp>
          </a:bodyPr>
          <a:lstStyle/>
          <a:p>
            <a:pPr eaLnBrk="1" hangingPunct="1"/>
            <a:r>
              <a:rPr lang="en-US" altLang="fr-FR" smtClean="0"/>
              <a:t>Replication and hypothesis testing</a:t>
            </a:r>
            <a:endParaRPr lang="fr-FR" altLang="fr-FR"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Statistical Errors</a:t>
            </a:r>
          </a:p>
        </p:txBody>
      </p:sp>
      <p:sp>
        <p:nvSpPr>
          <p:cNvPr id="66563" name="Rectangle 3"/>
          <p:cNvSpPr txBox="1">
            <a:spLocks noChangeArrowheads="1"/>
          </p:cNvSpPr>
          <p:nvPr/>
        </p:nvSpPr>
        <p:spPr bwMode="auto">
          <a:xfrm>
            <a:off x="215900" y="628650"/>
            <a:ext cx="86487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spcBef>
                <a:spcPct val="30000"/>
              </a:spcBef>
              <a:buClr>
                <a:schemeClr val="tx2"/>
              </a:buClr>
              <a:buSzPct val="50000"/>
              <a:buFont typeface="Monotype Sorts" pitchFamily="1" charset="2"/>
              <a:buChar char="l"/>
            </a:pPr>
            <a:r>
              <a:rPr lang="en-US" altLang="fr-FR" sz="2000">
                <a:solidFill>
                  <a:schemeClr val="tx1"/>
                </a:solidFill>
                <a:latin typeface="Calibri" panose="020F0502020204030204" pitchFamily="34" charset="0"/>
                <a:ea typeface="MS PGothic" panose="020B0600070205080204" pitchFamily="34" charset="-128"/>
              </a:rPr>
              <a:t>Even if an effect is truly zero, a random sample will sometimes produce a significant effect (false alarm: α)</a:t>
            </a:r>
          </a:p>
          <a:p>
            <a:pPr eaLnBrk="1" hangingPunct="1">
              <a:lnSpc>
                <a:spcPct val="115000"/>
              </a:lnSpc>
              <a:spcBef>
                <a:spcPct val="30000"/>
              </a:spcBef>
              <a:buClr>
                <a:schemeClr val="tx2"/>
              </a:buClr>
              <a:buSzPct val="50000"/>
              <a:buFont typeface="Monotype Sorts" pitchFamily="1" charset="2"/>
              <a:buChar char="l"/>
            </a:pPr>
            <a:r>
              <a:rPr lang="en-US" altLang="fr-FR" sz="2000">
                <a:solidFill>
                  <a:schemeClr val="tx1"/>
                </a:solidFill>
                <a:latin typeface="Calibri" panose="020F0502020204030204" pitchFamily="34" charset="0"/>
                <a:ea typeface="MS PGothic" panose="020B0600070205080204" pitchFamily="34" charset="-128"/>
              </a:rPr>
              <a:t>Even if an effect is non-zero, a random sample will not always produce a statistically significant effect (miss: β=1-power)</a:t>
            </a:r>
          </a:p>
          <a:p>
            <a:pPr eaLnBrk="1" hangingPunct="1">
              <a:lnSpc>
                <a:spcPct val="115000"/>
              </a:lnSpc>
              <a:spcBef>
                <a:spcPct val="30000"/>
              </a:spcBef>
              <a:buClr>
                <a:schemeClr val="tx2"/>
              </a:buClr>
              <a:buSzPct val="50000"/>
              <a:buFont typeface="Monotype Sorts" pitchFamily="1" charset="2"/>
              <a:buChar char="l"/>
            </a:pPr>
            <a:r>
              <a:rPr lang="en-US" altLang="fr-FR" sz="2000">
                <a:solidFill>
                  <a:schemeClr val="tx1"/>
                </a:solidFill>
                <a:latin typeface="Calibri" panose="020F0502020204030204" pitchFamily="34" charset="0"/>
                <a:ea typeface="MS PGothic" panose="020B0600070205080204" pitchFamily="34" charset="-128"/>
              </a:rPr>
              <a:t>A scientist who does</a:t>
            </a:r>
            <a:br>
              <a:rPr lang="en-US" altLang="fr-FR" sz="2000">
                <a:solidFill>
                  <a:schemeClr val="tx1"/>
                </a:solidFill>
                <a:latin typeface="Calibri" panose="020F0502020204030204" pitchFamily="34" charset="0"/>
                <a:ea typeface="MS PGothic" panose="020B0600070205080204" pitchFamily="34" charset="-128"/>
              </a:rPr>
            </a:br>
            <a:r>
              <a:rPr lang="en-US" altLang="fr-FR" sz="2000">
                <a:solidFill>
                  <a:schemeClr val="tx1"/>
                </a:solidFill>
                <a:latin typeface="Calibri" panose="020F0502020204030204" pitchFamily="34" charset="0"/>
                <a:ea typeface="MS PGothic" panose="020B0600070205080204" pitchFamily="34" charset="-128"/>
              </a:rPr>
              <a:t>not sometimes </a:t>
            </a:r>
            <a:br>
              <a:rPr lang="en-US" altLang="fr-FR" sz="2000">
                <a:solidFill>
                  <a:schemeClr val="tx1"/>
                </a:solidFill>
                <a:latin typeface="Calibri" panose="020F0502020204030204" pitchFamily="34" charset="0"/>
                <a:ea typeface="MS PGothic" panose="020B0600070205080204" pitchFamily="34" charset="-128"/>
              </a:rPr>
            </a:br>
            <a:r>
              <a:rPr lang="en-US" altLang="fr-FR" sz="2000">
                <a:solidFill>
                  <a:schemeClr val="tx1"/>
                </a:solidFill>
                <a:latin typeface="Calibri" panose="020F0502020204030204" pitchFamily="34" charset="0"/>
                <a:ea typeface="MS PGothic" panose="020B0600070205080204" pitchFamily="34" charset="-128"/>
              </a:rPr>
              <a:t>make a mistake</a:t>
            </a:r>
            <a:br>
              <a:rPr lang="en-US" altLang="fr-FR" sz="2000">
                <a:solidFill>
                  <a:schemeClr val="tx1"/>
                </a:solidFill>
                <a:latin typeface="Calibri" panose="020F0502020204030204" pitchFamily="34" charset="0"/>
                <a:ea typeface="MS PGothic" panose="020B0600070205080204" pitchFamily="34" charset="-128"/>
              </a:rPr>
            </a:br>
            <a:r>
              <a:rPr lang="en-US" altLang="fr-FR" sz="2000">
                <a:solidFill>
                  <a:schemeClr val="tx1"/>
                </a:solidFill>
                <a:latin typeface="Calibri" panose="020F0502020204030204" pitchFamily="34" charset="0"/>
                <a:ea typeface="MS PGothic" panose="020B0600070205080204" pitchFamily="34" charset="-128"/>
              </a:rPr>
              <a:t>with statistics is</a:t>
            </a:r>
            <a:br>
              <a:rPr lang="en-US" altLang="fr-FR" sz="2000">
                <a:solidFill>
                  <a:schemeClr val="tx1"/>
                </a:solidFill>
                <a:latin typeface="Calibri" panose="020F0502020204030204" pitchFamily="34" charset="0"/>
                <a:ea typeface="MS PGothic" panose="020B0600070205080204" pitchFamily="34" charset="-128"/>
              </a:rPr>
            </a:br>
            <a:r>
              <a:rPr lang="en-US" altLang="fr-FR" sz="2000" i="1">
                <a:solidFill>
                  <a:schemeClr val="tx1"/>
                </a:solidFill>
                <a:latin typeface="Calibri" panose="020F0502020204030204" pitchFamily="34" charset="0"/>
                <a:ea typeface="MS PGothic" panose="020B0600070205080204" pitchFamily="34" charset="-128"/>
              </a:rPr>
              <a:t>doing it wrong</a:t>
            </a:r>
          </a:p>
          <a:p>
            <a:pPr eaLnBrk="1" hangingPunct="1">
              <a:lnSpc>
                <a:spcPct val="115000"/>
              </a:lnSpc>
              <a:spcBef>
                <a:spcPct val="30000"/>
              </a:spcBef>
              <a:buClr>
                <a:schemeClr val="tx2"/>
              </a:buClr>
              <a:buSzPct val="50000"/>
              <a:buFont typeface="Monotype Sorts" pitchFamily="1" charset="2"/>
              <a:buChar char="l"/>
            </a:pPr>
            <a:r>
              <a:rPr lang="en-US" altLang="fr-FR" sz="2000">
                <a:solidFill>
                  <a:schemeClr val="tx1"/>
                </a:solidFill>
                <a:latin typeface="Calibri" panose="020F0502020204030204" pitchFamily="34" charset="0"/>
                <a:ea typeface="MS PGothic" panose="020B0600070205080204" pitchFamily="34" charset="-128"/>
              </a:rPr>
              <a:t>There can be </a:t>
            </a:r>
            <a:r>
              <a:rPr lang="en-US" altLang="fr-FR" sz="2000" b="1">
                <a:solidFill>
                  <a:schemeClr val="tx1"/>
                </a:solidFill>
                <a:latin typeface="Calibri" panose="020F0502020204030204" pitchFamily="34" charset="0"/>
                <a:ea typeface="MS PGothic" panose="020B0600070205080204" pitchFamily="34" charset="-128"/>
              </a:rPr>
              <a:t>excess success</a:t>
            </a:r>
            <a:endParaRPr lang="en-US" altLang="fr-FR" sz="2000">
              <a:solidFill>
                <a:schemeClr val="tx1"/>
              </a:solidFill>
              <a:latin typeface="Calibri" panose="020F0502020204030204" pitchFamily="34" charset="0"/>
              <a:ea typeface="MS PGothic" panose="020B0600070205080204" pitchFamily="34" charset="-128"/>
            </a:endParaRPr>
          </a:p>
        </p:txBody>
      </p:sp>
      <p:pic>
        <p:nvPicPr>
          <p:cNvPr id="2" name="Picture 2" descr="Heights.png">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9869"/>
          <a:stretch/>
        </p:blipFill>
        <p:spPr bwMode="auto">
          <a:xfrm>
            <a:off x="4218534" y="2189163"/>
            <a:ext cx="4542879"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Box 3"/>
          <p:cNvSpPr txBox="1">
            <a:spLocks noChangeArrowheads="1"/>
          </p:cNvSpPr>
          <p:nvPr/>
        </p:nvSpPr>
        <p:spPr bwMode="auto">
          <a:xfrm>
            <a:off x="7185025" y="2819400"/>
            <a:ext cx="63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fr-FR" sz="1800">
                <a:solidFill>
                  <a:schemeClr val="tx1"/>
                </a:solidFill>
                <a:ea typeface="MS PGothic" panose="020B0600070205080204" pitchFamily="34" charset="-128"/>
              </a:rPr>
              <a:t>Men</a:t>
            </a:r>
          </a:p>
        </p:txBody>
      </p:sp>
      <p:sp>
        <p:nvSpPr>
          <p:cNvPr id="3" name="TextBox 6">
            <a:extLst/>
          </p:cNvPr>
          <p:cNvSpPr txBox="1">
            <a:spLocks noChangeArrowheads="1"/>
          </p:cNvSpPr>
          <p:nvPr/>
        </p:nvSpPr>
        <p:spPr bwMode="auto">
          <a:xfrm>
            <a:off x="4462463" y="2452688"/>
            <a:ext cx="976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r>
              <a:rPr lang="en-US" altLang="fr-FR" sz="1800" kern="0" dirty="0">
                <a:ln w="0"/>
                <a:effectLst>
                  <a:outerShdw blurRad="38100" dist="25400" dir="5400000" algn="ctr" rotWithShape="0">
                    <a:srgbClr val="6E747A">
                      <a:alpha val="43000"/>
                    </a:srgbClr>
                  </a:outerShdw>
                </a:effectLst>
                <a:cs typeface="Arial"/>
                <a:sym typeface="Arial"/>
              </a:rPr>
              <a:t>Women</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txBox="1">
            <a:spLocks noChangeArrowheads="1"/>
          </p:cNvSpPr>
          <p:nvPr/>
        </p:nvSpPr>
        <p:spPr bwMode="auto">
          <a:xfrm>
            <a:off x="0" y="509588"/>
            <a:ext cx="497046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800100" indent="-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spcBef>
                <a:spcPct val="30000"/>
              </a:spcBef>
              <a:buClr>
                <a:schemeClr val="tx2"/>
              </a:buClr>
              <a:buSzPct val="50000"/>
              <a:buFont typeface="Monotype Sorts" pitchFamily="1" charset="2"/>
              <a:buChar char="l"/>
            </a:pPr>
            <a:r>
              <a:rPr lang="en-US" altLang="fr-FR" sz="2000">
                <a:solidFill>
                  <a:schemeClr val="tx1"/>
                </a:solidFill>
                <a:latin typeface="Calibri" panose="020F0502020204030204" pitchFamily="34" charset="0"/>
                <a:ea typeface="MS PGothic" panose="020B0600070205080204" pitchFamily="34" charset="-128"/>
              </a:rPr>
              <a:t>There are other types of biases</a:t>
            </a:r>
          </a:p>
          <a:p>
            <a:pPr eaLnBrk="1" hangingPunct="1">
              <a:lnSpc>
                <a:spcPct val="115000"/>
              </a:lnSpc>
              <a:spcBef>
                <a:spcPct val="30000"/>
              </a:spcBef>
              <a:buClr>
                <a:schemeClr val="tx2"/>
              </a:buClr>
              <a:buSzPct val="50000"/>
              <a:buFont typeface="Monotype Sorts" pitchFamily="1" charset="2"/>
              <a:buChar char="l"/>
            </a:pPr>
            <a:r>
              <a:rPr lang="en-US" altLang="fr-FR" sz="2000">
                <a:solidFill>
                  <a:schemeClr val="tx1"/>
                </a:solidFill>
                <a:latin typeface="Calibri" panose="020F0502020204030204" pitchFamily="34" charset="0"/>
                <a:ea typeface="MS PGothic" panose="020B0600070205080204" pitchFamily="34" charset="-128"/>
              </a:rPr>
              <a:t>Set true effect size to 0</a:t>
            </a:r>
          </a:p>
          <a:p>
            <a:pPr eaLnBrk="1" hangingPunct="1">
              <a:lnSpc>
                <a:spcPct val="115000"/>
              </a:lnSpc>
              <a:spcBef>
                <a:spcPct val="30000"/>
              </a:spcBef>
              <a:buClr>
                <a:schemeClr val="tx2"/>
              </a:buClr>
              <a:buSzPct val="50000"/>
              <a:buFont typeface="Monotype Sorts" pitchFamily="1" charset="2"/>
              <a:buChar char="l"/>
            </a:pPr>
            <a:r>
              <a:rPr lang="en-US" altLang="fr-FR" sz="2000">
                <a:solidFill>
                  <a:schemeClr val="tx1"/>
                </a:solidFill>
                <a:latin typeface="Calibri" panose="020F0502020204030204" pitchFamily="34" charset="0"/>
                <a:ea typeface="MS PGothic" panose="020B0600070205080204" pitchFamily="34" charset="-128"/>
              </a:rPr>
              <a:t>Optional stopping: </a:t>
            </a:r>
          </a:p>
          <a:p>
            <a:pPr lvl="1" eaLnBrk="1" hangingPunct="1">
              <a:lnSpc>
                <a:spcPct val="115000"/>
              </a:lnSpc>
              <a:spcBef>
                <a:spcPct val="30000"/>
              </a:spcBef>
              <a:buClr>
                <a:schemeClr val="tx2"/>
              </a:buClr>
              <a:buSzPct val="50000"/>
              <a:buFont typeface="Monotype Sorts" pitchFamily="1" charset="2"/>
              <a:buChar char="l"/>
            </a:pPr>
            <a:r>
              <a:rPr lang="en-US" altLang="fr-FR" sz="1600">
                <a:solidFill>
                  <a:schemeClr val="tx1"/>
                </a:solidFill>
                <a:latin typeface="Calibri" panose="020F0502020204030204" pitchFamily="34" charset="0"/>
                <a:ea typeface="MS PGothic" panose="020B0600070205080204" pitchFamily="34" charset="-128"/>
              </a:rPr>
              <a:t>Take sample of n</a:t>
            </a:r>
            <a:r>
              <a:rPr lang="en-US" altLang="fr-FR" sz="1600" baseline="-25000">
                <a:solidFill>
                  <a:schemeClr val="tx1"/>
                </a:solidFill>
                <a:latin typeface="Calibri" panose="020F0502020204030204" pitchFamily="34" charset="0"/>
                <a:ea typeface="MS PGothic" panose="020B0600070205080204" pitchFamily="34" charset="-128"/>
              </a:rPr>
              <a:t>1</a:t>
            </a:r>
            <a:r>
              <a:rPr lang="en-US" altLang="fr-FR" sz="1600">
                <a:solidFill>
                  <a:schemeClr val="tx1"/>
                </a:solidFill>
                <a:latin typeface="Calibri" panose="020F0502020204030204" pitchFamily="34" charset="0"/>
                <a:ea typeface="MS PGothic" panose="020B0600070205080204" pitchFamily="34" charset="-128"/>
              </a:rPr>
              <a:t>=n</a:t>
            </a:r>
            <a:r>
              <a:rPr lang="en-US" altLang="fr-FR" sz="1600" baseline="-25000">
                <a:solidFill>
                  <a:schemeClr val="tx1"/>
                </a:solidFill>
                <a:latin typeface="Calibri" panose="020F0502020204030204" pitchFamily="34" charset="0"/>
                <a:ea typeface="MS PGothic" panose="020B0600070205080204" pitchFamily="34" charset="-128"/>
              </a:rPr>
              <a:t>2</a:t>
            </a:r>
            <a:r>
              <a:rPr lang="en-US" altLang="fr-FR" sz="1600">
                <a:solidFill>
                  <a:schemeClr val="tx1"/>
                </a:solidFill>
                <a:latin typeface="Calibri" panose="020F0502020204030204" pitchFamily="34" charset="0"/>
                <a:ea typeface="MS PGothic" panose="020B0600070205080204" pitchFamily="34" charset="-128"/>
              </a:rPr>
              <a:t>=15</a:t>
            </a:r>
          </a:p>
          <a:p>
            <a:pPr lvl="1" eaLnBrk="1" hangingPunct="1">
              <a:lnSpc>
                <a:spcPct val="115000"/>
              </a:lnSpc>
              <a:spcBef>
                <a:spcPct val="30000"/>
              </a:spcBef>
              <a:buClr>
                <a:schemeClr val="tx2"/>
              </a:buClr>
              <a:buSzPct val="50000"/>
              <a:buFont typeface="Monotype Sorts" pitchFamily="1" charset="2"/>
              <a:buChar char="l"/>
            </a:pPr>
            <a:r>
              <a:rPr lang="en-US" altLang="fr-FR" sz="1600">
                <a:solidFill>
                  <a:schemeClr val="tx1"/>
                </a:solidFill>
                <a:latin typeface="Calibri" panose="020F0502020204030204" pitchFamily="34" charset="0"/>
                <a:ea typeface="MS PGothic" panose="020B0600070205080204" pitchFamily="34" charset="-128"/>
              </a:rPr>
              <a:t>Run hypothesis test</a:t>
            </a:r>
          </a:p>
          <a:p>
            <a:pPr lvl="1" eaLnBrk="1" hangingPunct="1">
              <a:lnSpc>
                <a:spcPct val="115000"/>
              </a:lnSpc>
              <a:spcBef>
                <a:spcPct val="30000"/>
              </a:spcBef>
              <a:buClr>
                <a:schemeClr val="tx2"/>
              </a:buClr>
              <a:buSzPct val="50000"/>
              <a:buFont typeface="Monotype Sorts" pitchFamily="1" charset="2"/>
              <a:buChar char="l"/>
            </a:pPr>
            <a:r>
              <a:rPr lang="en-US" altLang="fr-FR" sz="1600">
                <a:solidFill>
                  <a:schemeClr val="tx1"/>
                </a:solidFill>
                <a:latin typeface="Calibri" panose="020F0502020204030204" pitchFamily="34" charset="0"/>
                <a:ea typeface="MS PGothic" panose="020B0600070205080204" pitchFamily="34" charset="-128"/>
              </a:rPr>
              <a:t>If reject null or n</a:t>
            </a:r>
            <a:r>
              <a:rPr lang="en-US" altLang="fr-FR" sz="1600" baseline="-25000">
                <a:solidFill>
                  <a:schemeClr val="tx1"/>
                </a:solidFill>
                <a:latin typeface="Calibri" panose="020F0502020204030204" pitchFamily="34" charset="0"/>
                <a:ea typeface="MS PGothic" panose="020B0600070205080204" pitchFamily="34" charset="-128"/>
              </a:rPr>
              <a:t>1</a:t>
            </a:r>
            <a:r>
              <a:rPr lang="en-US" altLang="fr-FR" sz="1600">
                <a:solidFill>
                  <a:schemeClr val="tx1"/>
                </a:solidFill>
                <a:latin typeface="Calibri" panose="020F0502020204030204" pitchFamily="34" charset="0"/>
                <a:ea typeface="MS PGothic" panose="020B0600070205080204" pitchFamily="34" charset="-128"/>
              </a:rPr>
              <a:t>=n</a:t>
            </a:r>
            <a:r>
              <a:rPr lang="en-US" altLang="fr-FR" sz="1600" baseline="-25000">
                <a:solidFill>
                  <a:schemeClr val="tx1"/>
                </a:solidFill>
                <a:latin typeface="Calibri" panose="020F0502020204030204" pitchFamily="34" charset="0"/>
                <a:ea typeface="MS PGothic" panose="020B0600070205080204" pitchFamily="34" charset="-128"/>
              </a:rPr>
              <a:t>2 </a:t>
            </a:r>
            <a:r>
              <a:rPr lang="en-US" altLang="fr-FR" sz="1600">
                <a:solidFill>
                  <a:schemeClr val="tx1"/>
                </a:solidFill>
                <a:latin typeface="Calibri" panose="020F0502020204030204" pitchFamily="34" charset="0"/>
                <a:ea typeface="MS PGothic" panose="020B0600070205080204" pitchFamily="34" charset="-128"/>
              </a:rPr>
              <a:t>=100, stop and report</a:t>
            </a:r>
          </a:p>
          <a:p>
            <a:pPr lvl="1" eaLnBrk="1" hangingPunct="1">
              <a:lnSpc>
                <a:spcPct val="115000"/>
              </a:lnSpc>
              <a:spcBef>
                <a:spcPct val="30000"/>
              </a:spcBef>
              <a:buClr>
                <a:schemeClr val="tx2"/>
              </a:buClr>
              <a:buSzPct val="50000"/>
              <a:buFont typeface="Monotype Sorts" pitchFamily="1" charset="2"/>
              <a:buChar char="l"/>
            </a:pPr>
            <a:r>
              <a:rPr lang="en-US" altLang="fr-FR" sz="1600">
                <a:solidFill>
                  <a:schemeClr val="tx1"/>
                </a:solidFill>
                <a:latin typeface="Calibri" panose="020F0502020204030204" pitchFamily="34" charset="0"/>
                <a:ea typeface="MS PGothic" panose="020B0600070205080204" pitchFamily="34" charset="-128"/>
              </a:rPr>
              <a:t>Otherwise, add one more sample to each group and repeat</a:t>
            </a:r>
          </a:p>
          <a:p>
            <a:pPr eaLnBrk="1" hangingPunct="1">
              <a:lnSpc>
                <a:spcPct val="115000"/>
              </a:lnSpc>
              <a:spcBef>
                <a:spcPct val="30000"/>
              </a:spcBef>
              <a:buClr>
                <a:schemeClr val="tx2"/>
              </a:buClr>
              <a:buSzPct val="50000"/>
              <a:buFont typeface="Monotype Sorts" pitchFamily="1" charset="2"/>
              <a:buChar char="l"/>
            </a:pPr>
            <a:r>
              <a:rPr lang="en-US" altLang="fr-FR" sz="2000">
                <a:solidFill>
                  <a:schemeClr val="tx1"/>
                </a:solidFill>
                <a:latin typeface="Calibri" panose="020F0502020204030204" pitchFamily="34" charset="0"/>
                <a:ea typeface="MS PGothic" panose="020B0600070205080204" pitchFamily="34" charset="-128"/>
              </a:rPr>
              <a:t>Just by random sampling, </a:t>
            </a:r>
            <a:r>
              <a:rPr lang="en-US" altLang="fr-FR" sz="2000" i="1">
                <a:solidFill>
                  <a:schemeClr val="tx1"/>
                </a:solidFill>
                <a:latin typeface="Calibri" panose="020F0502020204030204" pitchFamily="34" charset="0"/>
                <a:ea typeface="MS PGothic" panose="020B0600070205080204" pitchFamily="34" charset="-128"/>
              </a:rPr>
              <a:t>O</a:t>
            </a:r>
            <a:r>
              <a:rPr lang="en-US" altLang="fr-FR" sz="2000">
                <a:solidFill>
                  <a:schemeClr val="tx1"/>
                </a:solidFill>
                <a:latin typeface="Calibri" panose="020F0502020204030204" pitchFamily="34" charset="0"/>
                <a:ea typeface="MS PGothic" panose="020B0600070205080204" pitchFamily="34" charset="-128"/>
              </a:rPr>
              <a:t>=4 experiments reject the null hypothesis</a:t>
            </a:r>
          </a:p>
          <a:p>
            <a:pPr lvl="1" eaLnBrk="1" hangingPunct="1">
              <a:lnSpc>
                <a:spcPct val="115000"/>
              </a:lnSpc>
              <a:spcBef>
                <a:spcPct val="30000"/>
              </a:spcBef>
              <a:buClr>
                <a:schemeClr val="tx2"/>
              </a:buClr>
              <a:buSzPct val="50000"/>
              <a:buFont typeface="Monotype Sorts" pitchFamily="1" charset="2"/>
              <a:buChar char="l"/>
            </a:pPr>
            <a:r>
              <a:rPr lang="en-US" altLang="fr-FR" sz="1600">
                <a:solidFill>
                  <a:schemeClr val="tx1"/>
                </a:solidFill>
                <a:latin typeface="Calibri" panose="020F0502020204030204" pitchFamily="34" charset="0"/>
                <a:ea typeface="MS PGothic" panose="020B0600070205080204" pitchFamily="34" charset="-128"/>
              </a:rPr>
              <a:t>Type I error rate of 0.2, even though used α=0.05</a:t>
            </a:r>
          </a:p>
        </p:txBody>
      </p:sp>
      <p:graphicFrame>
        <p:nvGraphicFramePr>
          <p:cNvPr id="8" name="Group 66">
            <a:extLst/>
          </p:cNvPr>
          <p:cNvGraphicFramePr>
            <a:graphicFrameLocks noGrp="1"/>
          </p:cNvGraphicFramePr>
          <p:nvPr/>
        </p:nvGraphicFramePr>
        <p:xfrm>
          <a:off x="4970463" y="627063"/>
          <a:ext cx="3854450" cy="4070344"/>
        </p:xfrm>
        <a:graphic>
          <a:graphicData uri="http://schemas.openxmlformats.org/drawingml/2006/table">
            <a:tbl>
              <a:tblPr>
                <a:tableStyleId>{8799B23B-EC83-4686-B30A-512413B5E67A}</a:tableStyleId>
              </a:tblPr>
              <a:tblGrid>
                <a:gridCol w="841375">
                  <a:extLst>
                    <a:ext uri="{9D8B030D-6E8A-4147-A177-3AD203B41FA5}">
                      <a16:colId xmlns:a16="http://schemas.microsoft.com/office/drawing/2014/main" xmlns="" val="20000"/>
                    </a:ext>
                  </a:extLst>
                </a:gridCol>
                <a:gridCol w="590550">
                  <a:extLst>
                    <a:ext uri="{9D8B030D-6E8A-4147-A177-3AD203B41FA5}">
                      <a16:colId xmlns:a16="http://schemas.microsoft.com/office/drawing/2014/main" xmlns="" val="20001"/>
                    </a:ext>
                  </a:extLst>
                </a:gridCol>
                <a:gridCol w="631825">
                  <a:extLst>
                    <a:ext uri="{9D8B030D-6E8A-4147-A177-3AD203B41FA5}">
                      <a16:colId xmlns:a16="http://schemas.microsoft.com/office/drawing/2014/main" xmlns="" val="20002"/>
                    </a:ext>
                  </a:extLst>
                </a:gridCol>
                <a:gridCol w="895350">
                  <a:extLst>
                    <a:ext uri="{9D8B030D-6E8A-4147-A177-3AD203B41FA5}">
                      <a16:colId xmlns:a16="http://schemas.microsoft.com/office/drawing/2014/main" xmlns="" val="20003"/>
                    </a:ext>
                  </a:extLst>
                </a:gridCol>
                <a:gridCol w="895350">
                  <a:extLst>
                    <a:ext uri="{9D8B030D-6E8A-4147-A177-3AD203B41FA5}">
                      <a16:colId xmlns:a16="http://schemas.microsoft.com/office/drawing/2014/main" xmlns="" val="20004"/>
                    </a:ext>
                  </a:extLst>
                </a:gridCol>
              </a:tblGrid>
              <a:tr h="31814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700" u="none" strike="noStrike" cap="none" normalizeH="0" baseline="0" dirty="0">
                          <a:ln>
                            <a:noFill/>
                          </a:ln>
                          <a:effectLst/>
                          <a:latin typeface="Calibri" panose="020F0502020204030204" pitchFamily="34" charset="0"/>
                        </a:rPr>
                        <a:t>n</a:t>
                      </a:r>
                      <a:r>
                        <a:rPr kumimoji="0" lang="en-US" sz="700" u="none" strike="noStrike" cap="none" normalizeH="0" baseline="-25000" dirty="0">
                          <a:ln>
                            <a:noFill/>
                          </a:ln>
                          <a:effectLst/>
                          <a:latin typeface="Calibri" panose="020F0502020204030204" pitchFamily="34" charset="0"/>
                        </a:rPr>
                        <a:t>1</a:t>
                      </a:r>
                      <a:r>
                        <a:rPr kumimoji="0" lang="en-US" sz="700" u="none" strike="noStrike" cap="none" normalizeH="0" baseline="0" dirty="0">
                          <a:ln>
                            <a:noFill/>
                          </a:ln>
                          <a:effectLst/>
                          <a:latin typeface="Calibri" panose="020F0502020204030204" pitchFamily="34" charset="0"/>
                        </a:rPr>
                        <a:t>=n</a:t>
                      </a:r>
                      <a:r>
                        <a:rPr kumimoji="0" lang="en-US" sz="700" u="none" strike="noStrike" cap="none" normalizeH="0" baseline="-25000" dirty="0">
                          <a:ln>
                            <a:noFill/>
                          </a:ln>
                          <a:effectLst/>
                          <a:latin typeface="Calibri" panose="020F0502020204030204" pitchFamily="34" charset="0"/>
                        </a:rPr>
                        <a:t>2</a:t>
                      </a:r>
                      <a:endParaRPr kumimoji="0" lang="en-US" sz="7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700" u="none" strike="noStrike" cap="none" normalizeH="0" baseline="0">
                          <a:ln>
                            <a:noFill/>
                          </a:ln>
                          <a:effectLst/>
                          <a:latin typeface="Calibri" panose="020F0502020204030204" pitchFamily="34" charset="0"/>
                        </a:rPr>
                        <a:t>t</a:t>
                      </a:r>
                      <a:endParaRPr kumimoji="0" lang="en-US" sz="7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700" u="none" strike="noStrike" cap="none" normalizeH="0" baseline="0">
                          <a:ln>
                            <a:noFill/>
                          </a:ln>
                          <a:effectLst/>
                          <a:latin typeface="Calibri" panose="020F0502020204030204" pitchFamily="34" charset="0"/>
                        </a:rPr>
                        <a:t>Effect size</a:t>
                      </a:r>
                      <a:endParaRPr kumimoji="0" lang="en-US" sz="7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Power from pooled ES</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Power from file drawer ES</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extLst>
                  <a:ext uri="{0D108BD9-81ED-4DB2-BD59-A6C34878D82A}">
                    <a16:rowId xmlns:a16="http://schemas.microsoft.com/office/drawing/2014/main" xmlns="" val="10000"/>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19</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2.393</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solidFill>
                      <a:schemeClr val="accent2"/>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0.760</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0.053</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0.227</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1"/>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0.774</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0.109</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2"/>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100</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1.008</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0.142</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3"/>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63</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2.088</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solidFill>
                      <a:schemeClr val="accent2"/>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0.370</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0.611</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4"/>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0.587</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0.083</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5"/>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-1.381</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-0.195</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6"/>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-0.481</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-0.068</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7"/>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0.359</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0.051</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8"/>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-1.777</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-0.250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9"/>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-0.563</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-0.079</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0"/>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1.013</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0.143</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1"/>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-0.012</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-0.002</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2"/>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solidFill>
                            <a:schemeClr val="tx1"/>
                          </a:solidFill>
                          <a:effectLst/>
                          <a:latin typeface="Calibri" panose="020F0502020204030204" pitchFamily="34" charset="0"/>
                        </a:rPr>
                        <a:t>46</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solidFill>
                            <a:schemeClr val="tx1"/>
                          </a:solidFill>
                          <a:effectLst/>
                          <a:latin typeface="Calibri" panose="020F0502020204030204" pitchFamily="34" charset="0"/>
                        </a:rPr>
                        <a:t>2.084</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solidFill>
                      <a:schemeClr val="accent2"/>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solidFill>
                            <a:schemeClr val="tx1"/>
                          </a:solidFill>
                          <a:effectLst/>
                          <a:latin typeface="Calibri" panose="020F0502020204030204" pitchFamily="34" charset="0"/>
                        </a:rPr>
                        <a:t>0.431</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0.057</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0.480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3"/>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0.973</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0.137</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4"/>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-0.954</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-0.134</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5"/>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-0.136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-0.019</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6"/>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78</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2.052</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solidFill>
                      <a:schemeClr val="accent2"/>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0.327</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0.062</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0.704</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7"/>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-0.289</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-0.041</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8"/>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1.579</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0.222</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9"/>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0.194</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0.027</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20"/>
                  </a:ext>
                </a:extLst>
              </a:tr>
            </a:tbl>
          </a:graphicData>
        </a:graphic>
      </p:graphicFrame>
      <p:sp>
        <p:nvSpPr>
          <p:cNvPr id="68745" name="Rectangle 10"/>
          <p:cNvSpPr>
            <a:spLocks noChangeArrowheads="1"/>
          </p:cNvSpPr>
          <p:nvPr/>
        </p:nvSpPr>
        <p:spPr bwMode="auto">
          <a:xfrm>
            <a:off x="7042150" y="546100"/>
            <a:ext cx="2108200" cy="4270375"/>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fr-FR" altLang="fr-FR" sz="1800">
              <a:solidFill>
                <a:schemeClr val="tx1"/>
              </a:solidFill>
              <a:ea typeface="MS PGothic" panose="020B0600070205080204" pitchFamily="34" charset="-128"/>
            </a:endParaRPr>
          </a:p>
        </p:txBody>
      </p:sp>
      <p:sp>
        <p:nvSpPr>
          <p:cNvPr id="68746"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Simulated  Optional Stopping</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19" name="Rectangle 3">
            <a:extLst/>
          </p:cNvPr>
          <p:cNvSpPr txBox="1">
            <a:spLocks noChangeArrowheads="1"/>
          </p:cNvSpPr>
          <p:nvPr/>
        </p:nvSpPr>
        <p:spPr bwMode="auto">
          <a:xfrm>
            <a:off x="334963" y="736600"/>
            <a:ext cx="46482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800100" indent="-3429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Pooled effect size across all experiments is g</a:t>
            </a:r>
            <a:r>
              <a:rPr lang="en-US" altLang="fr-FR" sz="2000" kern="0" baseline="30000" dirty="0">
                <a:latin typeface="Calibri" panose="020F0502020204030204" pitchFamily="34" charset="0"/>
                <a:cs typeface="Arial"/>
                <a:sym typeface="Arial"/>
              </a:rPr>
              <a:t>*</a:t>
            </a:r>
            <a:r>
              <a:rPr lang="en-US" altLang="fr-FR" sz="2000" kern="0" dirty="0">
                <a:latin typeface="Calibri" panose="020F0502020204030204" pitchFamily="34" charset="0"/>
                <a:cs typeface="Arial"/>
                <a:sym typeface="Arial"/>
              </a:rPr>
              <a:t>=0.052</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Sum of power values is </a:t>
            </a:r>
            <a:r>
              <a:rPr lang="en-US" altLang="fr-FR" sz="2000" i="1" kern="0" dirty="0">
                <a:latin typeface="Calibri" panose="020F0502020204030204" pitchFamily="34" charset="0"/>
                <a:cs typeface="Arial"/>
                <a:sym typeface="Arial"/>
              </a:rPr>
              <a:t>E</a:t>
            </a:r>
            <a:r>
              <a:rPr lang="en-US" altLang="fr-FR" sz="2000" kern="0" dirty="0">
                <a:latin typeface="Calibri" panose="020F0502020204030204" pitchFamily="34" charset="0"/>
                <a:cs typeface="Arial"/>
                <a:sym typeface="Arial"/>
              </a:rPr>
              <a:t>=1.28 </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Probability of </a:t>
            </a:r>
            <a:r>
              <a:rPr lang="en-US" altLang="fr-FR" sz="2000" i="1" kern="0" dirty="0">
                <a:latin typeface="Calibri" panose="020F0502020204030204" pitchFamily="34" charset="0"/>
                <a:cs typeface="Arial"/>
                <a:sym typeface="Arial"/>
              </a:rPr>
              <a:t>O</a:t>
            </a:r>
            <a:r>
              <a:rPr lang="en-US" altLang="fr-FR" sz="2000" kern="0" dirty="0">
                <a:latin typeface="Calibri" panose="020F0502020204030204" pitchFamily="34" charset="0"/>
                <a:ea typeface="MS Gothic" panose="020B0609070205080204" pitchFamily="49" charset="-128"/>
                <a:cs typeface="Arial"/>
                <a:sym typeface="Arial"/>
              </a:rPr>
              <a:t>≥</a:t>
            </a:r>
            <a:r>
              <a:rPr lang="en-US" altLang="fr-FR" sz="2000" kern="0" dirty="0">
                <a:latin typeface="Calibri" panose="020F0502020204030204" pitchFamily="34" charset="0"/>
                <a:cs typeface="Arial"/>
                <a:sym typeface="Arial"/>
              </a:rPr>
              <a:t>4 is 0.036</a:t>
            </a:r>
          </a:p>
        </p:txBody>
      </p:sp>
      <p:sp>
        <p:nvSpPr>
          <p:cNvPr id="70659" name="TextBox 5"/>
          <p:cNvSpPr txBox="1">
            <a:spLocks noChangeArrowheads="1"/>
          </p:cNvSpPr>
          <p:nvPr/>
        </p:nvSpPr>
        <p:spPr bwMode="auto">
          <a:xfrm>
            <a:off x="6761163" y="4697413"/>
            <a:ext cx="885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fr-FR" sz="1600">
                <a:solidFill>
                  <a:schemeClr val="tx1"/>
                </a:solidFill>
                <a:latin typeface="Calibri" panose="020F0502020204030204" pitchFamily="34" charset="0"/>
                <a:ea typeface="MS PGothic" panose="020B0600070205080204" pitchFamily="34" charset="-128"/>
              </a:rPr>
              <a:t>Σ =  1.28</a:t>
            </a:r>
          </a:p>
        </p:txBody>
      </p:sp>
      <p:graphicFrame>
        <p:nvGraphicFramePr>
          <p:cNvPr id="8" name="Group 66">
            <a:extLst/>
          </p:cNvPr>
          <p:cNvGraphicFramePr>
            <a:graphicFrameLocks noGrp="1"/>
          </p:cNvGraphicFramePr>
          <p:nvPr/>
        </p:nvGraphicFramePr>
        <p:xfrm>
          <a:off x="4970463" y="627063"/>
          <a:ext cx="3854450" cy="4070344"/>
        </p:xfrm>
        <a:graphic>
          <a:graphicData uri="http://schemas.openxmlformats.org/drawingml/2006/table">
            <a:tbl>
              <a:tblPr>
                <a:tableStyleId>{8799B23B-EC83-4686-B30A-512413B5E67A}</a:tableStyleId>
              </a:tblPr>
              <a:tblGrid>
                <a:gridCol w="841375">
                  <a:extLst>
                    <a:ext uri="{9D8B030D-6E8A-4147-A177-3AD203B41FA5}">
                      <a16:colId xmlns:a16="http://schemas.microsoft.com/office/drawing/2014/main" xmlns="" val="20000"/>
                    </a:ext>
                  </a:extLst>
                </a:gridCol>
                <a:gridCol w="590550">
                  <a:extLst>
                    <a:ext uri="{9D8B030D-6E8A-4147-A177-3AD203B41FA5}">
                      <a16:colId xmlns:a16="http://schemas.microsoft.com/office/drawing/2014/main" xmlns="" val="20001"/>
                    </a:ext>
                  </a:extLst>
                </a:gridCol>
                <a:gridCol w="631825">
                  <a:extLst>
                    <a:ext uri="{9D8B030D-6E8A-4147-A177-3AD203B41FA5}">
                      <a16:colId xmlns:a16="http://schemas.microsoft.com/office/drawing/2014/main" xmlns="" val="20002"/>
                    </a:ext>
                  </a:extLst>
                </a:gridCol>
                <a:gridCol w="895350">
                  <a:extLst>
                    <a:ext uri="{9D8B030D-6E8A-4147-A177-3AD203B41FA5}">
                      <a16:colId xmlns:a16="http://schemas.microsoft.com/office/drawing/2014/main" xmlns="" val="20003"/>
                    </a:ext>
                  </a:extLst>
                </a:gridCol>
                <a:gridCol w="895350">
                  <a:extLst>
                    <a:ext uri="{9D8B030D-6E8A-4147-A177-3AD203B41FA5}">
                      <a16:colId xmlns:a16="http://schemas.microsoft.com/office/drawing/2014/main" xmlns="" val="20004"/>
                    </a:ext>
                  </a:extLst>
                </a:gridCol>
              </a:tblGrid>
              <a:tr h="31814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700" u="none" strike="noStrike" cap="none" normalizeH="0" baseline="0" dirty="0">
                          <a:ln>
                            <a:noFill/>
                          </a:ln>
                          <a:effectLst/>
                          <a:latin typeface="Calibri" panose="020F0502020204030204" pitchFamily="34" charset="0"/>
                        </a:rPr>
                        <a:t>n</a:t>
                      </a:r>
                      <a:r>
                        <a:rPr kumimoji="0" lang="en-US" sz="700" u="none" strike="noStrike" cap="none" normalizeH="0" baseline="-25000" dirty="0">
                          <a:ln>
                            <a:noFill/>
                          </a:ln>
                          <a:effectLst/>
                          <a:latin typeface="Calibri" panose="020F0502020204030204" pitchFamily="34" charset="0"/>
                        </a:rPr>
                        <a:t>1</a:t>
                      </a:r>
                      <a:r>
                        <a:rPr kumimoji="0" lang="en-US" sz="700" u="none" strike="noStrike" cap="none" normalizeH="0" baseline="0" dirty="0">
                          <a:ln>
                            <a:noFill/>
                          </a:ln>
                          <a:effectLst/>
                          <a:latin typeface="Calibri" panose="020F0502020204030204" pitchFamily="34" charset="0"/>
                        </a:rPr>
                        <a:t>=n</a:t>
                      </a:r>
                      <a:r>
                        <a:rPr kumimoji="0" lang="en-US" sz="700" u="none" strike="noStrike" cap="none" normalizeH="0" baseline="-25000" dirty="0">
                          <a:ln>
                            <a:noFill/>
                          </a:ln>
                          <a:effectLst/>
                          <a:latin typeface="Calibri" panose="020F0502020204030204" pitchFamily="34" charset="0"/>
                        </a:rPr>
                        <a:t>2</a:t>
                      </a:r>
                      <a:endParaRPr kumimoji="0" lang="en-US" sz="7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700" u="none" strike="noStrike" cap="none" normalizeH="0" baseline="0">
                          <a:ln>
                            <a:noFill/>
                          </a:ln>
                          <a:effectLst/>
                          <a:latin typeface="Calibri" panose="020F0502020204030204" pitchFamily="34" charset="0"/>
                        </a:rPr>
                        <a:t>t</a:t>
                      </a:r>
                      <a:endParaRPr kumimoji="0" lang="en-US" sz="7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700" u="none" strike="noStrike" cap="none" normalizeH="0" baseline="0">
                          <a:ln>
                            <a:noFill/>
                          </a:ln>
                          <a:effectLst/>
                          <a:latin typeface="Calibri" panose="020F0502020204030204" pitchFamily="34" charset="0"/>
                        </a:rPr>
                        <a:t>Effect size</a:t>
                      </a:r>
                      <a:endParaRPr kumimoji="0" lang="en-US" sz="7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Power from pooled ES</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Power from file drawer ES</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extLst>
                  <a:ext uri="{0D108BD9-81ED-4DB2-BD59-A6C34878D82A}">
                    <a16:rowId xmlns:a16="http://schemas.microsoft.com/office/drawing/2014/main" xmlns="" val="10000"/>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19</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2.393</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solidFill>
                      <a:schemeClr val="accent2"/>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0.760</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0.053</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0.227</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1"/>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0.774</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0.109</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2"/>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100</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1.008</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0.142</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3"/>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63</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2.088</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solidFill>
                      <a:schemeClr val="accent2"/>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0.370</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0.611</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4"/>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0.587</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0.083</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5"/>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-1.381</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-0.195</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6"/>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100</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-0.481</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-0.068</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7"/>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0.359</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0.051</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8"/>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-1.777</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-0.250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9"/>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-0.563</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-0.079</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0"/>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1.013</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0.143</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1"/>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-0.012</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-0.002</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2"/>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solidFill>
                            <a:schemeClr val="tx1"/>
                          </a:solidFill>
                          <a:effectLst/>
                          <a:latin typeface="Calibri" panose="020F0502020204030204" pitchFamily="34" charset="0"/>
                        </a:rPr>
                        <a:t>46</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solidFill>
                            <a:schemeClr val="tx1"/>
                          </a:solidFill>
                          <a:effectLst/>
                          <a:latin typeface="Calibri" panose="020F0502020204030204" pitchFamily="34" charset="0"/>
                        </a:rPr>
                        <a:t>2.084</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solidFill>
                      <a:schemeClr val="accent2"/>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solidFill>
                            <a:schemeClr val="tx1"/>
                          </a:solidFill>
                          <a:effectLst/>
                          <a:latin typeface="Calibri" panose="020F0502020204030204" pitchFamily="34" charset="0"/>
                        </a:rPr>
                        <a:t>0.431</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0.057</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0.480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3"/>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0.973</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0.137</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4"/>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-0.954</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-0.134</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5"/>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-0.136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-0.019</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6"/>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78</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2.052</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solidFill>
                      <a:schemeClr val="accent2"/>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0.327</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0.062</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0.704</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7"/>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-0.289</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-0.041</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8"/>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1.579</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0.222</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9"/>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0.194</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0.027</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0.066</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20"/>
                  </a:ext>
                </a:extLst>
              </a:tr>
            </a:tbl>
          </a:graphicData>
        </a:graphic>
      </p:graphicFrame>
      <p:sp>
        <p:nvSpPr>
          <p:cNvPr id="70794" name="Rectangle 10"/>
          <p:cNvSpPr>
            <a:spLocks noChangeArrowheads="1"/>
          </p:cNvSpPr>
          <p:nvPr/>
        </p:nvSpPr>
        <p:spPr bwMode="auto">
          <a:xfrm>
            <a:off x="7937500" y="560388"/>
            <a:ext cx="1106488" cy="4195762"/>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fr-FR" altLang="fr-FR" sz="1800">
              <a:solidFill>
                <a:schemeClr val="tx1"/>
              </a:solidFill>
              <a:ea typeface="MS PGothic" panose="020B0600070205080204" pitchFamily="34" charset="-128"/>
            </a:endParaRPr>
          </a:p>
        </p:txBody>
      </p:sp>
      <p:sp>
        <p:nvSpPr>
          <p:cNvPr id="70795"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Simulated  Optional Stopping</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67" name="Rectangle 3">
            <a:extLst/>
          </p:cNvPr>
          <p:cNvSpPr txBox="1">
            <a:spLocks noChangeArrowheads="1"/>
          </p:cNvSpPr>
          <p:nvPr/>
        </p:nvSpPr>
        <p:spPr bwMode="auto">
          <a:xfrm>
            <a:off x="319088" y="728663"/>
            <a:ext cx="4478337"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800100" indent="-3429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Pooled effect size across all experiments is g</a:t>
            </a:r>
            <a:r>
              <a:rPr lang="en-US" altLang="fr-FR" sz="2000" kern="0" baseline="30000" dirty="0">
                <a:latin typeface="Calibri" panose="020F0502020204030204" pitchFamily="34" charset="0"/>
                <a:cs typeface="Arial"/>
                <a:sym typeface="Arial"/>
              </a:rPr>
              <a:t>*</a:t>
            </a:r>
            <a:r>
              <a:rPr lang="en-US" altLang="fr-FR" sz="2000" kern="0" dirty="0">
                <a:latin typeface="Calibri" panose="020F0502020204030204" pitchFamily="34" charset="0"/>
                <a:cs typeface="Arial"/>
                <a:sym typeface="Arial"/>
              </a:rPr>
              <a:t>=0.052</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Sum of power values is </a:t>
            </a:r>
            <a:r>
              <a:rPr lang="en-US" altLang="fr-FR" sz="2000" i="1" kern="0" dirty="0">
                <a:latin typeface="Calibri" panose="020F0502020204030204" pitchFamily="34" charset="0"/>
                <a:cs typeface="Arial"/>
                <a:sym typeface="Arial"/>
              </a:rPr>
              <a:t>E</a:t>
            </a:r>
            <a:r>
              <a:rPr lang="en-US" altLang="fr-FR" sz="2000" kern="0" dirty="0">
                <a:latin typeface="Calibri" panose="020F0502020204030204" pitchFamily="34" charset="0"/>
                <a:cs typeface="Arial"/>
                <a:sym typeface="Arial"/>
              </a:rPr>
              <a:t>=1.28 </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Probability of </a:t>
            </a:r>
            <a:r>
              <a:rPr lang="en-US" altLang="fr-FR" sz="2000" i="1" kern="0" dirty="0">
                <a:latin typeface="Calibri" panose="020F0502020204030204" pitchFamily="34" charset="0"/>
                <a:cs typeface="Arial"/>
                <a:sym typeface="Arial"/>
              </a:rPr>
              <a:t>O</a:t>
            </a:r>
            <a:r>
              <a:rPr lang="en-US" altLang="fr-FR" sz="2000" kern="0" dirty="0">
                <a:latin typeface="Calibri" panose="020F0502020204030204" pitchFamily="34" charset="0"/>
                <a:ea typeface="MS Gothic" panose="020B0609070205080204" pitchFamily="49" charset="-128"/>
                <a:cs typeface="Arial"/>
                <a:sym typeface="Arial"/>
              </a:rPr>
              <a:t>≥</a:t>
            </a:r>
            <a:r>
              <a:rPr lang="en-US" altLang="fr-FR" sz="2000" kern="0" dirty="0">
                <a:latin typeface="Calibri" panose="020F0502020204030204" pitchFamily="34" charset="0"/>
                <a:cs typeface="Arial"/>
                <a:sym typeface="Arial"/>
              </a:rPr>
              <a:t>4 is 0.036</a:t>
            </a:r>
          </a:p>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If add a file-drawer bias</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g</a:t>
            </a:r>
            <a:r>
              <a:rPr lang="en-US" altLang="fr-FR" sz="2000" kern="0" baseline="30000" dirty="0">
                <a:latin typeface="Calibri" panose="020F0502020204030204" pitchFamily="34" charset="0"/>
                <a:cs typeface="Arial"/>
                <a:sym typeface="Arial"/>
              </a:rPr>
              <a:t>*</a:t>
            </a:r>
            <a:r>
              <a:rPr lang="en-US" altLang="fr-FR" sz="2000" kern="0" dirty="0">
                <a:latin typeface="Calibri" panose="020F0502020204030204" pitchFamily="34" charset="0"/>
                <a:cs typeface="Arial"/>
                <a:sym typeface="Arial"/>
              </a:rPr>
              <a:t>=0.402</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i="1" kern="0" dirty="0">
                <a:latin typeface="Calibri" panose="020F0502020204030204" pitchFamily="34" charset="0"/>
                <a:cs typeface="Arial"/>
                <a:sym typeface="Arial"/>
              </a:rPr>
              <a:t>E</a:t>
            </a:r>
            <a:r>
              <a:rPr lang="en-US" altLang="fr-FR" sz="2000" kern="0" dirty="0">
                <a:latin typeface="Calibri" panose="020F0502020204030204" pitchFamily="34" charset="0"/>
                <a:cs typeface="Arial"/>
                <a:sym typeface="Arial"/>
              </a:rPr>
              <a:t>=2.02</a:t>
            </a:r>
            <a:endParaRPr lang="en-US" altLang="fr-FR" sz="2000" i="1" kern="0" dirty="0">
              <a:latin typeface="Calibri" panose="020F0502020204030204" pitchFamily="34" charset="0"/>
              <a:cs typeface="Arial"/>
              <a:sym typeface="Arial"/>
            </a:endParaRP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i="1" kern="0" dirty="0">
                <a:latin typeface="Calibri" panose="020F0502020204030204" pitchFamily="34" charset="0"/>
                <a:cs typeface="Arial"/>
                <a:sym typeface="Arial"/>
              </a:rPr>
              <a:t>P</a:t>
            </a:r>
            <a:r>
              <a:rPr lang="en-US" altLang="fr-FR" sz="2000" kern="0" dirty="0">
                <a:latin typeface="Calibri" panose="020F0502020204030204" pitchFamily="34" charset="0"/>
                <a:cs typeface="Arial"/>
                <a:sym typeface="Arial"/>
              </a:rPr>
              <a:t>=0.047</a:t>
            </a:r>
            <a:endParaRPr lang="en-US" altLang="fr-FR" sz="2000" i="1" kern="0" dirty="0">
              <a:latin typeface="Calibri" panose="020F0502020204030204" pitchFamily="34" charset="0"/>
              <a:cs typeface="Arial"/>
              <a:sym typeface="Arial"/>
            </a:endParaRPr>
          </a:p>
          <a:p>
            <a:pPr eaLnBrk="1" fontAlgn="auto" hangingPunct="1">
              <a:lnSpc>
                <a:spcPct val="115000"/>
              </a:lnSpc>
              <a:spcBef>
                <a:spcPct val="30000"/>
              </a:spcBef>
              <a:spcAft>
                <a:spcPts val="0"/>
              </a:spcAft>
              <a:buClr>
                <a:schemeClr val="tx2"/>
              </a:buClr>
              <a:buSzPct val="50000"/>
              <a:buFont typeface="Monotype Sorts" pitchFamily="1" charset="2"/>
              <a:buChar char="l"/>
              <a:defRPr/>
            </a:pPr>
            <a:endParaRPr lang="en-US" altLang="fr-FR" sz="1800" kern="0" dirty="0">
              <a:latin typeface="Calibri" panose="020F0502020204030204" pitchFamily="34" charset="0"/>
              <a:cs typeface="Arial"/>
              <a:sym typeface="Arial"/>
            </a:endParaRPr>
          </a:p>
        </p:txBody>
      </p:sp>
      <p:sp>
        <p:nvSpPr>
          <p:cNvPr id="72707" name="TextBox 5"/>
          <p:cNvSpPr txBox="1">
            <a:spLocks noChangeArrowheads="1"/>
          </p:cNvSpPr>
          <p:nvPr/>
        </p:nvSpPr>
        <p:spPr bwMode="auto">
          <a:xfrm>
            <a:off x="7194550" y="4629150"/>
            <a:ext cx="1528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fr-FR" sz="1600">
                <a:solidFill>
                  <a:schemeClr val="tx1"/>
                </a:solidFill>
                <a:latin typeface="Calibri" panose="020F0502020204030204" pitchFamily="34" charset="0"/>
                <a:ea typeface="MS PGothic" panose="020B0600070205080204" pitchFamily="34" charset="-128"/>
              </a:rPr>
              <a:t>Σ =  1.28      2.02</a:t>
            </a:r>
          </a:p>
        </p:txBody>
      </p:sp>
      <p:sp>
        <p:nvSpPr>
          <p:cNvPr id="72708"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Simulated  Optional Stopping</a:t>
            </a:r>
          </a:p>
        </p:txBody>
      </p:sp>
      <p:graphicFrame>
        <p:nvGraphicFramePr>
          <p:cNvPr id="9" name="Group 66">
            <a:extLst/>
          </p:cNvPr>
          <p:cNvGraphicFramePr>
            <a:graphicFrameLocks noGrp="1"/>
          </p:cNvGraphicFramePr>
          <p:nvPr/>
        </p:nvGraphicFramePr>
        <p:xfrm>
          <a:off x="4970463" y="627063"/>
          <a:ext cx="3854450" cy="4070344"/>
        </p:xfrm>
        <a:graphic>
          <a:graphicData uri="http://schemas.openxmlformats.org/drawingml/2006/table">
            <a:tbl>
              <a:tblPr>
                <a:tableStyleId>{8799B23B-EC83-4686-B30A-512413B5E67A}</a:tableStyleId>
              </a:tblPr>
              <a:tblGrid>
                <a:gridCol w="841375">
                  <a:extLst>
                    <a:ext uri="{9D8B030D-6E8A-4147-A177-3AD203B41FA5}">
                      <a16:colId xmlns:a16="http://schemas.microsoft.com/office/drawing/2014/main" xmlns="" val="20000"/>
                    </a:ext>
                  </a:extLst>
                </a:gridCol>
                <a:gridCol w="590550">
                  <a:extLst>
                    <a:ext uri="{9D8B030D-6E8A-4147-A177-3AD203B41FA5}">
                      <a16:colId xmlns:a16="http://schemas.microsoft.com/office/drawing/2014/main" xmlns="" val="20001"/>
                    </a:ext>
                  </a:extLst>
                </a:gridCol>
                <a:gridCol w="631825">
                  <a:extLst>
                    <a:ext uri="{9D8B030D-6E8A-4147-A177-3AD203B41FA5}">
                      <a16:colId xmlns:a16="http://schemas.microsoft.com/office/drawing/2014/main" xmlns="" val="20002"/>
                    </a:ext>
                  </a:extLst>
                </a:gridCol>
                <a:gridCol w="895350">
                  <a:extLst>
                    <a:ext uri="{9D8B030D-6E8A-4147-A177-3AD203B41FA5}">
                      <a16:colId xmlns:a16="http://schemas.microsoft.com/office/drawing/2014/main" xmlns="" val="20003"/>
                    </a:ext>
                  </a:extLst>
                </a:gridCol>
                <a:gridCol w="895350">
                  <a:extLst>
                    <a:ext uri="{9D8B030D-6E8A-4147-A177-3AD203B41FA5}">
                      <a16:colId xmlns:a16="http://schemas.microsoft.com/office/drawing/2014/main" xmlns="" val="20004"/>
                    </a:ext>
                  </a:extLst>
                </a:gridCol>
              </a:tblGrid>
              <a:tr h="31814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700" u="none" strike="noStrike" cap="none" normalizeH="0" baseline="0" dirty="0">
                          <a:ln>
                            <a:noFill/>
                          </a:ln>
                          <a:effectLst/>
                          <a:latin typeface="Calibri" panose="020F0502020204030204" pitchFamily="34" charset="0"/>
                        </a:rPr>
                        <a:t>n</a:t>
                      </a:r>
                      <a:r>
                        <a:rPr kumimoji="0" lang="en-US" sz="700" u="none" strike="noStrike" cap="none" normalizeH="0" baseline="-25000" dirty="0">
                          <a:ln>
                            <a:noFill/>
                          </a:ln>
                          <a:effectLst/>
                          <a:latin typeface="Calibri" panose="020F0502020204030204" pitchFamily="34" charset="0"/>
                        </a:rPr>
                        <a:t>1</a:t>
                      </a:r>
                      <a:r>
                        <a:rPr kumimoji="0" lang="en-US" sz="700" u="none" strike="noStrike" cap="none" normalizeH="0" baseline="0" dirty="0">
                          <a:ln>
                            <a:noFill/>
                          </a:ln>
                          <a:effectLst/>
                          <a:latin typeface="Calibri" panose="020F0502020204030204" pitchFamily="34" charset="0"/>
                        </a:rPr>
                        <a:t>=n</a:t>
                      </a:r>
                      <a:r>
                        <a:rPr kumimoji="0" lang="en-US" sz="700" u="none" strike="noStrike" cap="none" normalizeH="0" baseline="-25000" dirty="0">
                          <a:ln>
                            <a:noFill/>
                          </a:ln>
                          <a:effectLst/>
                          <a:latin typeface="Calibri" panose="020F0502020204030204" pitchFamily="34" charset="0"/>
                        </a:rPr>
                        <a:t>2</a:t>
                      </a:r>
                      <a:endParaRPr kumimoji="0" lang="en-US" sz="7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700" u="none" strike="noStrike" cap="none" normalizeH="0" baseline="0">
                          <a:ln>
                            <a:noFill/>
                          </a:ln>
                          <a:effectLst/>
                          <a:latin typeface="Calibri" panose="020F0502020204030204" pitchFamily="34" charset="0"/>
                        </a:rPr>
                        <a:t>t</a:t>
                      </a:r>
                      <a:endParaRPr kumimoji="0" lang="en-US" sz="7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700" u="none" strike="noStrike" cap="none" normalizeH="0" baseline="0">
                          <a:ln>
                            <a:noFill/>
                          </a:ln>
                          <a:effectLst/>
                          <a:latin typeface="Calibri" panose="020F0502020204030204" pitchFamily="34" charset="0"/>
                        </a:rPr>
                        <a:t>Effect size</a:t>
                      </a:r>
                      <a:endParaRPr kumimoji="0" lang="en-US" sz="7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Power from pooled ES</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 u="none" strike="noStrike" cap="none" normalizeH="0" baseline="0">
                          <a:ln>
                            <a:noFill/>
                          </a:ln>
                          <a:effectLst/>
                          <a:latin typeface="Calibri" panose="020F0502020204030204" pitchFamily="34" charset="0"/>
                        </a:rPr>
                        <a:t>Power from file drawer ES</a:t>
                      </a:r>
                      <a:endParaRPr kumimoji="0" lang="en-US" sz="6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extLst>
                  <a:ext uri="{0D108BD9-81ED-4DB2-BD59-A6C34878D82A}">
                    <a16:rowId xmlns:a16="http://schemas.microsoft.com/office/drawing/2014/main" xmlns="" val="10000"/>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19</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2.393</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solidFill>
                      <a:schemeClr val="accent2"/>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0.760</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0.053</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0.227</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solidFill>
                      <a:schemeClr val="accent2"/>
                    </a:solidFill>
                  </a:tcPr>
                </a:tc>
                <a:extLst>
                  <a:ext uri="{0D108BD9-81ED-4DB2-BD59-A6C34878D82A}">
                    <a16:rowId xmlns:a16="http://schemas.microsoft.com/office/drawing/2014/main" xmlns="" val="10001"/>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0.774</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0.109</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0.066</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2"/>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100</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1.008</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0.142</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3"/>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63</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2.088</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solidFill>
                      <a:schemeClr val="accent2"/>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0.370</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0.060</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0.611</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solidFill>
                      <a:schemeClr val="accent2"/>
                    </a:solidFill>
                  </a:tcPr>
                </a:tc>
                <a:extLst>
                  <a:ext uri="{0D108BD9-81ED-4DB2-BD59-A6C34878D82A}">
                    <a16:rowId xmlns:a16="http://schemas.microsoft.com/office/drawing/2014/main" xmlns="" val="10004"/>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0.587</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0.083</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5"/>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-1.381</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-0.195</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6"/>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-0.481</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-0.068</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7"/>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0.359</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0.051</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8"/>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-1.777</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-0.250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9"/>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-0.563</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-0.079</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0"/>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1.013</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0.143</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1"/>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-0.012</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-0.002</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2"/>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solidFill>
                            <a:schemeClr val="tx1"/>
                          </a:solidFill>
                          <a:effectLst/>
                          <a:latin typeface="Calibri" panose="020F0502020204030204" pitchFamily="34" charset="0"/>
                        </a:rPr>
                        <a:t>46</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solidFill>
                            <a:schemeClr val="tx1"/>
                          </a:solidFill>
                          <a:effectLst/>
                          <a:latin typeface="Calibri" panose="020F0502020204030204" pitchFamily="34" charset="0"/>
                        </a:rPr>
                        <a:t>2.084</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solidFill>
                      <a:schemeClr val="accent2"/>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solidFill>
                            <a:schemeClr val="tx1"/>
                          </a:solidFill>
                          <a:effectLst/>
                          <a:latin typeface="Calibri" panose="020F0502020204030204" pitchFamily="34" charset="0"/>
                        </a:rPr>
                        <a:t>0.431</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0.057</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0.480</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solidFill>
                      <a:schemeClr val="accent2"/>
                    </a:solidFill>
                  </a:tcPr>
                </a:tc>
                <a:extLst>
                  <a:ext uri="{0D108BD9-81ED-4DB2-BD59-A6C34878D82A}">
                    <a16:rowId xmlns:a16="http://schemas.microsoft.com/office/drawing/2014/main" xmlns="" val="10013"/>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0.973</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0.137</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4"/>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-0.954</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-0.134</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5"/>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-0.136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-0.019</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6"/>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78</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2.052</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solidFill>
                      <a:schemeClr val="accent2"/>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0.327</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0.062</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b="1" u="none" strike="noStrike" cap="none" normalizeH="0" baseline="0" dirty="0">
                          <a:ln>
                            <a:noFill/>
                          </a:ln>
                          <a:effectLst/>
                          <a:latin typeface="Calibri" panose="020F0502020204030204" pitchFamily="34" charset="0"/>
                        </a:rPr>
                        <a:t>0.704</a:t>
                      </a:r>
                      <a:endParaRPr kumimoji="0" lang="en-US" sz="800" b="1"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solidFill>
                      <a:schemeClr val="accent2"/>
                    </a:solidFill>
                  </a:tcPr>
                </a:tc>
                <a:extLst>
                  <a:ext uri="{0D108BD9-81ED-4DB2-BD59-A6C34878D82A}">
                    <a16:rowId xmlns:a16="http://schemas.microsoft.com/office/drawing/2014/main" xmlns="" val="10017"/>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-0.289</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-0.041</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8"/>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1.579</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0.222</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0.066</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19"/>
                  </a:ext>
                </a:extLst>
              </a:tr>
              <a:tr h="187610">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100</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a:ln>
                            <a:noFill/>
                          </a:ln>
                          <a:effectLst/>
                          <a:latin typeface="Calibri" panose="020F0502020204030204" pitchFamily="34" charset="0"/>
                        </a:rPr>
                        <a:t>0.194</a:t>
                      </a:r>
                      <a:endParaRPr kumimoji="0" lang="en-US" sz="800" b="0" i="0" u="none" strike="noStrike" cap="none" normalizeH="0" baseline="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0.027</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GB" sz="800" u="none" strike="noStrike" cap="none" normalizeH="0" baseline="0" dirty="0">
                          <a:ln>
                            <a:noFill/>
                          </a:ln>
                          <a:effectLst/>
                          <a:latin typeface="Calibri" panose="020F0502020204030204" pitchFamily="34" charset="0"/>
                        </a:rPr>
                        <a:t>0.066</a:t>
                      </a:r>
                      <a:endParaRPr kumimoji="0" lang="en-US"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20"/>
                  </a:ext>
                </a:extLst>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a:extLst/>
          </p:cNvPr>
          <p:cNvSpPr txBox="1">
            <a:spLocks noChangeArrowheads="1"/>
          </p:cNvSpPr>
          <p:nvPr/>
        </p:nvSpPr>
        <p:spPr bwMode="auto">
          <a:xfrm>
            <a:off x="215900" y="627063"/>
            <a:ext cx="2654300"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The test for publication bias works properly</a:t>
            </a:r>
          </a:p>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But it is conservative</a:t>
            </a:r>
          </a:p>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When the test indicates bias, it is almost always correct</a:t>
            </a:r>
          </a:p>
        </p:txBody>
      </p:sp>
      <p:graphicFrame>
        <p:nvGraphicFramePr>
          <p:cNvPr id="74755" name="Object 2"/>
          <p:cNvGraphicFramePr>
            <a:graphicFrameLocks noChangeAspect="1"/>
          </p:cNvGraphicFramePr>
          <p:nvPr/>
        </p:nvGraphicFramePr>
        <p:xfrm>
          <a:off x="2763838" y="838200"/>
          <a:ext cx="5980112" cy="3324225"/>
        </p:xfrm>
        <a:graphic>
          <a:graphicData uri="http://schemas.openxmlformats.org/presentationml/2006/ole">
            <mc:AlternateContent xmlns:mc="http://schemas.openxmlformats.org/markup-compatibility/2006">
              <mc:Choice xmlns:v="urn:schemas-microsoft-com:vml" Requires="v">
                <p:oleObj spid="_x0000_s74761" name="Document" r:id="rId4" imgW="22450794" imgH="15847619" progId="Word.Document.12">
                  <p:link updateAutomatic="1"/>
                </p:oleObj>
              </mc:Choice>
              <mc:Fallback>
                <p:oleObj name="Document" r:id="rId4" imgW="22450794" imgH="15847619" progId="Word.Documen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3838" y="838200"/>
                        <a:ext cx="5980112"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56"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Simulated  Optional Stopping bias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Data And Theory</a:t>
            </a:r>
          </a:p>
        </p:txBody>
      </p:sp>
      <p:sp>
        <p:nvSpPr>
          <p:cNvPr id="2" name="Rectangle 3">
            <a:extLst/>
          </p:cNvPr>
          <p:cNvSpPr>
            <a:spLocks noGrp="1" noChangeArrowheads="1"/>
          </p:cNvSpPr>
          <p:nvPr>
            <p:ph idx="4294967295"/>
          </p:nvPr>
        </p:nvSpPr>
        <p:spPr>
          <a:xfrm>
            <a:off x="100013" y="741363"/>
            <a:ext cx="8651875" cy="1447800"/>
          </a:xfrm>
          <a:extLst/>
        </p:spPr>
        <p:txBody>
          <a:bodyPr rtlCol="0" anchor="t">
            <a:normAutofit fontScale="77500" lnSpcReduction="20000"/>
          </a:bodyPr>
          <a:lstStyle/>
          <a:p>
            <a:pPr marL="229500" indent="-229500" eaLnBrk="1" fontAlgn="auto" hangingPunct="1">
              <a:lnSpc>
                <a:spcPct val="115000"/>
              </a:lnSpc>
              <a:defRPr/>
            </a:pPr>
            <a:r>
              <a:rPr lang="en-US" altLang="fr-FR" sz="2600" dirty="0">
                <a:solidFill>
                  <a:schemeClr val="tx1"/>
                </a:solidFill>
                <a:latin typeface="Calibri" panose="020F0502020204030204" pitchFamily="34" charset="0"/>
                <a:ea typeface="ＭＳ Ｐゴシック" panose="020B0600070205080204" pitchFamily="34" charset="-128"/>
              </a:rPr>
              <a:t>Elliot, </a:t>
            </a:r>
            <a:r>
              <a:rPr lang="en-US" altLang="fr-FR" sz="2600" dirty="0" err="1">
                <a:solidFill>
                  <a:schemeClr val="tx1"/>
                </a:solidFill>
                <a:latin typeface="Calibri" panose="020F0502020204030204" pitchFamily="34" charset="0"/>
                <a:ea typeface="ＭＳ Ｐゴシック" panose="020B0600070205080204" pitchFamily="34" charset="-128"/>
              </a:rPr>
              <a:t>Niesta</a:t>
            </a:r>
            <a:r>
              <a:rPr lang="en-US" altLang="fr-FR" sz="2600" dirty="0">
                <a:solidFill>
                  <a:schemeClr val="tx1"/>
                </a:solidFill>
                <a:latin typeface="Calibri" panose="020F0502020204030204" pitchFamily="34" charset="0"/>
                <a:ea typeface="ＭＳ Ｐゴシック" panose="020B0600070205080204" pitchFamily="34" charset="-128"/>
              </a:rPr>
              <a:t> </a:t>
            </a:r>
            <a:r>
              <a:rPr lang="en-US" altLang="fr-FR" sz="2600" dirty="0" err="1">
                <a:solidFill>
                  <a:schemeClr val="tx1"/>
                </a:solidFill>
                <a:latin typeface="Calibri" panose="020F0502020204030204" pitchFamily="34" charset="0"/>
                <a:ea typeface="ＭＳ Ｐゴシック" panose="020B0600070205080204" pitchFamily="34" charset="-128"/>
              </a:rPr>
              <a:t>Kayser</a:t>
            </a:r>
            <a:r>
              <a:rPr lang="en-US" altLang="fr-FR" sz="2600" dirty="0">
                <a:solidFill>
                  <a:schemeClr val="tx1"/>
                </a:solidFill>
                <a:latin typeface="Calibri" panose="020F0502020204030204" pitchFamily="34" charset="0"/>
                <a:ea typeface="ＭＳ Ｐゴシック" panose="020B0600070205080204" pitchFamily="34" charset="-128"/>
              </a:rPr>
              <a:t>, Greitemeyer, </a:t>
            </a:r>
            <a:r>
              <a:rPr lang="en-US" altLang="fr-FR" sz="2600" dirty="0" err="1">
                <a:solidFill>
                  <a:schemeClr val="tx1"/>
                </a:solidFill>
                <a:latin typeface="Calibri" panose="020F0502020204030204" pitchFamily="34" charset="0"/>
                <a:ea typeface="ＭＳ Ｐゴシック" panose="020B0600070205080204" pitchFamily="34" charset="-128"/>
              </a:rPr>
              <a:t>Lichtenfeld</a:t>
            </a:r>
            <a:r>
              <a:rPr lang="en-US" altLang="fr-FR" sz="2600" dirty="0">
                <a:solidFill>
                  <a:schemeClr val="tx1"/>
                </a:solidFill>
                <a:latin typeface="Calibri" panose="020F0502020204030204" pitchFamily="34" charset="0"/>
                <a:ea typeface="ＭＳ Ｐゴシック" panose="020B0600070205080204" pitchFamily="34" charset="-128"/>
              </a:rPr>
              <a:t>, </a:t>
            </a:r>
            <a:r>
              <a:rPr lang="en-US" altLang="fr-FR" sz="2600" dirty="0" err="1">
                <a:solidFill>
                  <a:schemeClr val="tx1"/>
                </a:solidFill>
                <a:latin typeface="Calibri" panose="020F0502020204030204" pitchFamily="34" charset="0"/>
                <a:ea typeface="ＭＳ Ｐゴシック" panose="020B0600070205080204" pitchFamily="34" charset="-128"/>
              </a:rPr>
              <a:t>Gramzow</a:t>
            </a:r>
            <a:r>
              <a:rPr lang="en-US" altLang="fr-FR" sz="2600" dirty="0">
                <a:solidFill>
                  <a:schemeClr val="tx1"/>
                </a:solidFill>
                <a:latin typeface="Calibri" panose="020F0502020204030204" pitchFamily="34" charset="0"/>
                <a:ea typeface="ＭＳ Ｐゴシック" panose="020B0600070205080204" pitchFamily="34" charset="-128"/>
              </a:rPr>
              <a:t>, Maier &amp; Liu (2010). Red, rank, and romance in women viewing men. </a:t>
            </a:r>
            <a:r>
              <a:rPr lang="en-US" altLang="fr-FR" sz="2600" i="1" dirty="0">
                <a:solidFill>
                  <a:schemeClr val="tx1"/>
                </a:solidFill>
                <a:latin typeface="Calibri" panose="020F0502020204030204" pitchFamily="34" charset="0"/>
                <a:ea typeface="ＭＳ Ｐゴシック" panose="020B0600070205080204" pitchFamily="34" charset="-128"/>
              </a:rPr>
              <a:t>Journal of Experimental Psychology: General</a:t>
            </a:r>
            <a:endParaRPr lang="en-US" altLang="fr-FR" sz="2600" dirty="0">
              <a:solidFill>
                <a:schemeClr val="tx1"/>
              </a:solidFill>
              <a:latin typeface="Calibri" panose="020F0502020204030204" pitchFamily="34" charset="0"/>
              <a:ea typeface="ＭＳ Ｐゴシック" panose="020B0600070205080204" pitchFamily="34" charset="-128"/>
            </a:endParaRPr>
          </a:p>
          <a:p>
            <a:pPr marL="229500" indent="-229500" eaLnBrk="1" fontAlgn="auto" hangingPunct="1">
              <a:lnSpc>
                <a:spcPct val="115000"/>
              </a:lnSpc>
              <a:defRPr/>
            </a:pPr>
            <a:r>
              <a:rPr lang="en-US" altLang="fr-FR" sz="2600" dirty="0">
                <a:solidFill>
                  <a:schemeClr val="tx1"/>
                </a:solidFill>
                <a:latin typeface="Calibri" panose="020F0502020204030204" pitchFamily="34" charset="0"/>
                <a:ea typeface="ＭＳ Ｐゴシック" panose="020B0600070205080204" pitchFamily="34" charset="-128"/>
              </a:rPr>
              <a:t>Picked up by the popular press</a:t>
            </a:r>
          </a:p>
          <a:p>
            <a:pPr marL="229500" indent="-229500" eaLnBrk="1" fontAlgn="auto" hangingPunct="1">
              <a:lnSpc>
                <a:spcPct val="115000"/>
              </a:lnSpc>
              <a:defRPr/>
            </a:pPr>
            <a:endParaRPr lang="en-US" altLang="fr-FR" sz="2400" dirty="0">
              <a:ea typeface="ＭＳ Ｐゴシック" panose="020B0600070205080204" pitchFamily="34" charset="-128"/>
            </a:endParaRPr>
          </a:p>
          <a:p>
            <a:pPr marL="229500" indent="-229500" eaLnBrk="1" fontAlgn="auto" hangingPunct="1">
              <a:lnSpc>
                <a:spcPct val="115000"/>
              </a:lnSpc>
              <a:defRPr/>
            </a:pPr>
            <a:endParaRPr lang="en-US" altLang="fr-FR" sz="2400" dirty="0">
              <a:ea typeface="ＭＳ Ｐゴシック" panose="020B0600070205080204" pitchFamily="34" charset="-128"/>
            </a:endParaRPr>
          </a:p>
          <a:p>
            <a:pPr marL="229500" indent="-229500" eaLnBrk="1" fontAlgn="auto" hangingPunct="1">
              <a:lnSpc>
                <a:spcPct val="115000"/>
              </a:lnSpc>
              <a:defRPr/>
            </a:pPr>
            <a:endParaRPr lang="en-US" altLang="fr-FR" sz="2400" dirty="0">
              <a:ea typeface="ＭＳ Ｐゴシック" panose="020B0600070205080204" pitchFamily="34" charset="-128"/>
            </a:endParaRPr>
          </a:p>
          <a:p>
            <a:pPr marL="229500" indent="-229500" eaLnBrk="1" fontAlgn="auto" hangingPunct="1">
              <a:lnSpc>
                <a:spcPct val="115000"/>
              </a:lnSpc>
              <a:defRPr/>
            </a:pPr>
            <a:endParaRPr lang="en-US" altLang="fr-FR" sz="2400" dirty="0">
              <a:ea typeface="ＭＳ Ｐゴシック" panose="020B0600070205080204" pitchFamily="34" charset="-128"/>
            </a:endParaRPr>
          </a:p>
          <a:p>
            <a:pPr marL="472500" lvl="1" indent="-229500" eaLnBrk="1" fontAlgn="auto" hangingPunct="1">
              <a:lnSpc>
                <a:spcPct val="110000"/>
              </a:lnSpc>
              <a:defRPr/>
            </a:pPr>
            <a:endParaRPr lang="en-US" altLang="fr-FR" sz="2000" dirty="0">
              <a:ea typeface="ＭＳ Ｐゴシック" panose="020B0600070205080204" pitchFamily="34" charset="-128"/>
            </a:endParaRPr>
          </a:p>
        </p:txBody>
      </p:sp>
      <p:pic>
        <p:nvPicPr>
          <p:cNvPr id="76804" name="Picture 4" descr="lo63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7163" y="2759075"/>
            <a:ext cx="3913187"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r>
              <a:rPr lang="en-US" altLang="en-US" smtClean="0"/>
              <a:t>Data And Theory</a:t>
            </a:r>
            <a:endParaRPr lang="fr-FR" altLang="en-US" smtClean="0"/>
          </a:p>
        </p:txBody>
      </p:sp>
      <p:sp>
        <p:nvSpPr>
          <p:cNvPr id="2" name="Rectangle 3">
            <a:extLst/>
          </p:cNvPr>
          <p:cNvSpPr>
            <a:spLocks noGrp="1" noChangeArrowheads="1"/>
          </p:cNvSpPr>
          <p:nvPr>
            <p:ph idx="4294967295"/>
          </p:nvPr>
        </p:nvSpPr>
        <p:spPr>
          <a:xfrm>
            <a:off x="122238" y="584200"/>
            <a:ext cx="9039225" cy="2071688"/>
          </a:xfrm>
          <a:extLst/>
        </p:spPr>
        <p:txBody>
          <a:bodyPr rtlCol="0" anchor="t">
            <a:normAutofit fontScale="25000" lnSpcReduction="20000"/>
          </a:bodyPr>
          <a:lstStyle/>
          <a:p>
            <a:pPr marL="229500" indent="-229500" eaLnBrk="1" fontAlgn="auto" hangingPunct="1">
              <a:lnSpc>
                <a:spcPct val="115000"/>
              </a:lnSpc>
              <a:defRPr/>
            </a:pPr>
            <a:r>
              <a:rPr lang="en-US" altLang="fr-FR" sz="8000" dirty="0">
                <a:solidFill>
                  <a:schemeClr val="tx1"/>
                </a:solidFill>
                <a:latin typeface="Calibri" panose="020F0502020204030204" pitchFamily="34" charset="0"/>
                <a:ea typeface="ＭＳ Ｐゴシック" panose="020B0600070205080204" pitchFamily="34" charset="-128"/>
              </a:rPr>
              <a:t>7 successful experiments, three theoretical conclusions</a:t>
            </a:r>
          </a:p>
          <a:p>
            <a:pPr marL="243000" lvl="1" indent="0" eaLnBrk="1" fontAlgn="auto" hangingPunct="1">
              <a:lnSpc>
                <a:spcPct val="115000"/>
              </a:lnSpc>
              <a:buFont typeface="Wingdings 2" panose="05020102010507070707" pitchFamily="18" charset="2"/>
              <a:buNone/>
              <a:defRPr/>
            </a:pPr>
            <a:r>
              <a:rPr lang="en-US" altLang="fr-FR" sz="8000" dirty="0">
                <a:solidFill>
                  <a:schemeClr val="tx1"/>
                </a:solidFill>
                <a:latin typeface="Calibri" panose="020F0502020204030204" pitchFamily="34" charset="0"/>
                <a:ea typeface="ＭＳ Ｐゴシック" panose="020B0600070205080204" pitchFamily="34" charset="-128"/>
              </a:rPr>
              <a:t>1) Women perceive men to be more attractive when seen on a red background and in red clothing</a:t>
            </a:r>
          </a:p>
          <a:p>
            <a:pPr marL="243000" lvl="1" indent="0" eaLnBrk="1" fontAlgn="auto" hangingPunct="1">
              <a:lnSpc>
                <a:spcPct val="115000"/>
              </a:lnSpc>
              <a:buFont typeface="Wingdings 2" panose="05020102010507070707" pitchFamily="18" charset="2"/>
              <a:buNone/>
              <a:defRPr/>
            </a:pPr>
            <a:r>
              <a:rPr lang="en-US" altLang="fr-FR" sz="8000" dirty="0">
                <a:solidFill>
                  <a:schemeClr val="tx1"/>
                </a:solidFill>
                <a:latin typeface="Calibri" panose="020F0502020204030204" pitchFamily="34" charset="0"/>
                <a:ea typeface="ＭＳ Ｐゴシック" panose="020B0600070205080204" pitchFamily="34" charset="-128"/>
              </a:rPr>
              <a:t>2) Women perceive men to be more sexually desirable when seen on a red background and in red clothing</a:t>
            </a:r>
          </a:p>
          <a:p>
            <a:pPr marL="243000" lvl="1" indent="0" eaLnBrk="1" fontAlgn="auto" hangingPunct="1">
              <a:lnSpc>
                <a:spcPct val="115000"/>
              </a:lnSpc>
              <a:buFont typeface="Wingdings 2" panose="05020102010507070707" pitchFamily="18" charset="2"/>
              <a:buNone/>
              <a:defRPr/>
            </a:pPr>
            <a:r>
              <a:rPr lang="en-US" altLang="fr-FR" sz="8000" dirty="0">
                <a:solidFill>
                  <a:schemeClr val="tx1"/>
                </a:solidFill>
                <a:latin typeface="Calibri" panose="020F0502020204030204" pitchFamily="34" charset="0"/>
                <a:ea typeface="ＭＳ Ｐゴシック" panose="020B0600070205080204" pitchFamily="34" charset="-128"/>
              </a:rPr>
              <a:t>3) Changes in perceived status are responsible for these effects</a:t>
            </a:r>
          </a:p>
          <a:p>
            <a:pPr marL="229500" indent="-229500" eaLnBrk="1" fontAlgn="auto" hangingPunct="1">
              <a:lnSpc>
                <a:spcPct val="115000"/>
              </a:lnSpc>
              <a:defRPr/>
            </a:pPr>
            <a:endParaRPr lang="en-US" altLang="fr-FR" sz="6400" dirty="0">
              <a:solidFill>
                <a:schemeClr val="tx1"/>
              </a:solidFill>
              <a:ea typeface="ＭＳ Ｐゴシック" panose="020B0600070205080204" pitchFamily="34" charset="-128"/>
            </a:endParaRPr>
          </a:p>
          <a:p>
            <a:pPr marL="229500" indent="-229500" eaLnBrk="1" fontAlgn="auto" hangingPunct="1">
              <a:lnSpc>
                <a:spcPct val="115000"/>
              </a:lnSpc>
              <a:defRPr/>
            </a:pPr>
            <a:endParaRPr lang="en-US" altLang="fr-FR" sz="6400" dirty="0">
              <a:ea typeface="ＭＳ Ｐゴシック" panose="020B0600070205080204" pitchFamily="34" charset="-128"/>
            </a:endParaRPr>
          </a:p>
          <a:p>
            <a:pPr marL="472500" lvl="1" indent="-229500" eaLnBrk="1" fontAlgn="auto" hangingPunct="1">
              <a:lnSpc>
                <a:spcPct val="110000"/>
              </a:lnSpc>
              <a:defRPr/>
            </a:pPr>
            <a:endParaRPr lang="en-US" altLang="fr-FR" sz="2000" dirty="0">
              <a:ea typeface="ＭＳ Ｐゴシック" panose="020B0600070205080204" pitchFamily="34" charset="-128"/>
            </a:endParaRPr>
          </a:p>
        </p:txBody>
      </p:sp>
      <p:pic>
        <p:nvPicPr>
          <p:cNvPr id="78852" name="Picture 4" descr="lo63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7163" y="2759075"/>
            <a:ext cx="3913187"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6">
            <a:extLst/>
          </p:cNvPr>
          <p:cNvGraphicFramePr>
            <a:graphicFrameLocks noGrp="1"/>
          </p:cNvGraphicFramePr>
          <p:nvPr/>
        </p:nvGraphicFramePr>
        <p:xfrm>
          <a:off x="4478338" y="1425575"/>
          <a:ext cx="4478337" cy="2773679"/>
        </p:xfrm>
        <a:graphic>
          <a:graphicData uri="http://schemas.openxmlformats.org/drawingml/2006/table">
            <a:tbl>
              <a:tblPr>
                <a:tableStyleId>{8799B23B-EC83-4686-B30A-512413B5E67A}</a:tableStyleId>
              </a:tblPr>
              <a:tblGrid>
                <a:gridCol w="1943774">
                  <a:extLst>
                    <a:ext uri="{9D8B030D-6E8A-4147-A177-3AD203B41FA5}">
                      <a16:colId xmlns:a16="http://schemas.microsoft.com/office/drawing/2014/main" xmlns="" val="20000"/>
                    </a:ext>
                  </a:extLst>
                </a:gridCol>
                <a:gridCol w="498654">
                  <a:extLst>
                    <a:ext uri="{9D8B030D-6E8A-4147-A177-3AD203B41FA5}">
                      <a16:colId xmlns:a16="http://schemas.microsoft.com/office/drawing/2014/main" xmlns="" val="20001"/>
                    </a:ext>
                  </a:extLst>
                </a:gridCol>
                <a:gridCol w="473233">
                  <a:extLst>
                    <a:ext uri="{9D8B030D-6E8A-4147-A177-3AD203B41FA5}">
                      <a16:colId xmlns:a16="http://schemas.microsoft.com/office/drawing/2014/main" xmlns="" val="20002"/>
                    </a:ext>
                  </a:extLst>
                </a:gridCol>
                <a:gridCol w="587460">
                  <a:extLst>
                    <a:ext uri="{9D8B030D-6E8A-4147-A177-3AD203B41FA5}">
                      <a16:colId xmlns:a16="http://schemas.microsoft.com/office/drawing/2014/main" xmlns="" val="20003"/>
                    </a:ext>
                  </a:extLst>
                </a:gridCol>
                <a:gridCol w="975216">
                  <a:extLst>
                    <a:ext uri="{9D8B030D-6E8A-4147-A177-3AD203B41FA5}">
                      <a16:colId xmlns:a16="http://schemas.microsoft.com/office/drawing/2014/main" xmlns="" val="20004"/>
                    </a:ext>
                  </a:extLst>
                </a:gridCol>
              </a:tblGrid>
              <a:tr h="6400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Description</a:t>
                      </a:r>
                      <a:endParaRPr kumimoji="0" lang="en-US" sz="14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N1</a:t>
                      </a:r>
                      <a:endParaRPr kumimoji="0" lang="en-US" sz="14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N2</a:t>
                      </a:r>
                      <a:endParaRPr kumimoji="0" lang="en-US" sz="14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Effect size</a:t>
                      </a:r>
                      <a:endParaRPr kumimoji="0" lang="en-US" sz="14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Power from pooled ES</a:t>
                      </a:r>
                      <a:endParaRPr kumimoji="0" lang="en-US" sz="14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extLst>
                  <a:ext uri="{0D108BD9-81ED-4DB2-BD59-A6C34878D82A}">
                    <a16:rowId xmlns:a16="http://schemas.microsoft.com/office/drawing/2014/main" xmlns="" val="10000"/>
                  </a:ext>
                </a:extLst>
              </a:tr>
              <a:tr h="426671">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Exp. 1</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10</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11</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0.914</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.400</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1"/>
                  </a:ext>
                </a:extLst>
              </a:tr>
              <a:tr h="426671">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Exp. 2</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20</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12</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1.089</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.562</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2"/>
                  </a:ext>
                </a:extLst>
              </a:tr>
              <a:tr h="426671">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Exp. 3</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16</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17</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0.829</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.589</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3"/>
                  </a:ext>
                </a:extLst>
              </a:tr>
              <a:tr h="426671">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Exp. 4</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27</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28</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0.54</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.816</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4"/>
                  </a:ext>
                </a:extLst>
              </a:tr>
              <a:tr h="426671">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Exp. 7</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12</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15</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0.824</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.496</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5"/>
                  </a:ext>
                </a:extLst>
              </a:tr>
            </a:tbl>
          </a:graphicData>
        </a:graphic>
      </p:graphicFrame>
      <p:sp>
        <p:nvSpPr>
          <p:cNvPr id="80942"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Analysis: Attractiveness</a:t>
            </a:r>
          </a:p>
        </p:txBody>
      </p:sp>
      <p:sp>
        <p:nvSpPr>
          <p:cNvPr id="2" name="Rectangle 3">
            <a:extLst/>
          </p:cNvPr>
          <p:cNvSpPr txBox="1">
            <a:spLocks noChangeArrowheads="1"/>
          </p:cNvSpPr>
          <p:nvPr/>
        </p:nvSpPr>
        <p:spPr bwMode="auto">
          <a:xfrm>
            <a:off x="0" y="590550"/>
            <a:ext cx="4478338"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800100" indent="-3429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Pooled effect size is </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1600" kern="0" dirty="0">
                <a:latin typeface="Calibri" panose="020F0502020204030204" pitchFamily="34" charset="0"/>
                <a:cs typeface="Arial"/>
                <a:sym typeface="Arial"/>
              </a:rPr>
              <a:t>g</a:t>
            </a:r>
            <a:r>
              <a:rPr lang="en-US" altLang="fr-FR" sz="1600" kern="0" baseline="30000" dirty="0">
                <a:latin typeface="Calibri" panose="020F0502020204030204" pitchFamily="34" charset="0"/>
                <a:cs typeface="Arial"/>
                <a:sym typeface="Arial"/>
              </a:rPr>
              <a:t>*</a:t>
            </a:r>
            <a:r>
              <a:rPr lang="en-US" altLang="fr-FR" sz="1600" kern="0" dirty="0">
                <a:latin typeface="Calibri" panose="020F0502020204030204" pitchFamily="34" charset="0"/>
                <a:cs typeface="Arial"/>
                <a:sym typeface="Arial"/>
              </a:rPr>
              <a:t>=0.785</a:t>
            </a:r>
          </a:p>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Every reported experiment rejected the null</a:t>
            </a:r>
          </a:p>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Given the power values, the expected number of rejections is </a:t>
            </a:r>
            <a:r>
              <a:rPr lang="en-US" altLang="fr-FR" sz="2000" i="1" kern="0" dirty="0">
                <a:latin typeface="Calibri" panose="020F0502020204030204" pitchFamily="34" charset="0"/>
                <a:cs typeface="Arial"/>
                <a:sym typeface="Arial"/>
              </a:rPr>
              <a:t>E</a:t>
            </a:r>
            <a:r>
              <a:rPr lang="en-US" altLang="fr-FR" sz="2000" kern="0" dirty="0">
                <a:latin typeface="Calibri" panose="020F0502020204030204" pitchFamily="34" charset="0"/>
                <a:cs typeface="Arial"/>
                <a:sym typeface="Arial"/>
              </a:rPr>
              <a:t>=2.86</a:t>
            </a:r>
          </a:p>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The estimated probability of five experiments like these to all reject the null is 0.054</a:t>
            </a:r>
          </a:p>
          <a:p>
            <a:pPr eaLnBrk="1" fontAlgn="auto" hangingPunct="1">
              <a:lnSpc>
                <a:spcPct val="115000"/>
              </a:lnSpc>
              <a:spcBef>
                <a:spcPct val="30000"/>
              </a:spcBef>
              <a:spcAft>
                <a:spcPts val="0"/>
              </a:spcAft>
              <a:buClr>
                <a:schemeClr val="tx2"/>
              </a:buClr>
              <a:buSzPct val="50000"/>
              <a:buFont typeface="Monotype Sorts" pitchFamily="1" charset="2"/>
              <a:buChar char="l"/>
              <a:defRPr/>
            </a:pPr>
            <a:endParaRPr lang="en-US" altLang="fr-FR" sz="2000" kern="0" dirty="0">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6">
            <a:extLst/>
          </p:cNvPr>
          <p:cNvGraphicFramePr>
            <a:graphicFrameLocks noGrp="1"/>
          </p:cNvGraphicFramePr>
          <p:nvPr/>
        </p:nvGraphicFramePr>
        <p:xfrm>
          <a:off x="4349750" y="1701800"/>
          <a:ext cx="4610099" cy="1810067"/>
        </p:xfrm>
        <a:graphic>
          <a:graphicData uri="http://schemas.openxmlformats.org/drawingml/2006/table">
            <a:tbl>
              <a:tblPr>
                <a:tableStyleId>{8799B23B-EC83-4686-B30A-512413B5E67A}</a:tableStyleId>
              </a:tblPr>
              <a:tblGrid>
                <a:gridCol w="2000964">
                  <a:extLst>
                    <a:ext uri="{9D8B030D-6E8A-4147-A177-3AD203B41FA5}">
                      <a16:colId xmlns:a16="http://schemas.microsoft.com/office/drawing/2014/main" xmlns="" val="20000"/>
                    </a:ext>
                  </a:extLst>
                </a:gridCol>
                <a:gridCol w="630441">
                  <a:extLst>
                    <a:ext uri="{9D8B030D-6E8A-4147-A177-3AD203B41FA5}">
                      <a16:colId xmlns:a16="http://schemas.microsoft.com/office/drawing/2014/main" xmlns="" val="20001"/>
                    </a:ext>
                  </a:extLst>
                </a:gridCol>
                <a:gridCol w="370041">
                  <a:extLst>
                    <a:ext uri="{9D8B030D-6E8A-4147-A177-3AD203B41FA5}">
                      <a16:colId xmlns:a16="http://schemas.microsoft.com/office/drawing/2014/main" xmlns="" val="20002"/>
                    </a:ext>
                  </a:extLst>
                </a:gridCol>
                <a:gridCol w="604744">
                  <a:extLst>
                    <a:ext uri="{9D8B030D-6E8A-4147-A177-3AD203B41FA5}">
                      <a16:colId xmlns:a16="http://schemas.microsoft.com/office/drawing/2014/main" xmlns="" val="20003"/>
                    </a:ext>
                  </a:extLst>
                </a:gridCol>
                <a:gridCol w="1003909">
                  <a:extLst>
                    <a:ext uri="{9D8B030D-6E8A-4147-A177-3AD203B41FA5}">
                      <a16:colId xmlns:a16="http://schemas.microsoft.com/office/drawing/2014/main" xmlns="" val="20004"/>
                    </a:ext>
                  </a:extLst>
                </a:gridCol>
              </a:tblGrid>
              <a:tr h="52990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Description</a:t>
                      </a:r>
                      <a:endParaRPr kumimoji="0" lang="en-US" sz="14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75" marR="68575"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N1</a:t>
                      </a:r>
                      <a:endParaRPr kumimoji="0" lang="en-US" sz="14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75" marR="68575"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N2</a:t>
                      </a:r>
                      <a:endParaRPr kumimoji="0" lang="en-US" sz="14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75" marR="68575"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Effect size</a:t>
                      </a:r>
                      <a:endParaRPr kumimoji="0" lang="en-US" sz="14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75" marR="68575"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Power from pooled ES</a:t>
                      </a:r>
                      <a:endParaRPr kumimoji="0" lang="en-US" sz="14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75" marR="68575" marT="0" marB="0" anchor="ctr" horzOverflow="overflow"/>
                </a:tc>
                <a:extLst>
                  <a:ext uri="{0D108BD9-81ED-4DB2-BD59-A6C34878D82A}">
                    <a16:rowId xmlns:a16="http://schemas.microsoft.com/office/drawing/2014/main" xmlns="" val="10000"/>
                  </a:ext>
                </a:extLst>
              </a:tr>
              <a:tr h="426614">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Exp. 3</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75" marR="68575"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16</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75" marR="68575"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17</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75" marR="68575"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0.826</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75" marR="68575"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.544</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75" marR="68575" marT="0" marB="0" anchor="b" horzOverflow="overflow"/>
                </a:tc>
                <a:extLst>
                  <a:ext uri="{0D108BD9-81ED-4DB2-BD59-A6C34878D82A}">
                    <a16:rowId xmlns:a16="http://schemas.microsoft.com/office/drawing/2014/main" xmlns="" val="10001"/>
                  </a:ext>
                </a:extLst>
              </a:tr>
              <a:tr h="426614">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Exp. 4</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75" marR="68575"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27</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75" marR="68575"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28</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75" marR="68575"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0.598</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75" marR="68575"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.773</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75" marR="68575" marT="0" marB="0" anchor="b" horzOverflow="overflow"/>
                </a:tc>
                <a:extLst>
                  <a:ext uri="{0D108BD9-81ED-4DB2-BD59-A6C34878D82A}">
                    <a16:rowId xmlns:a16="http://schemas.microsoft.com/office/drawing/2014/main" xmlns="" val="10002"/>
                  </a:ext>
                </a:extLst>
              </a:tr>
              <a:tr h="426614">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Exp. 7</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75" marR="68575"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12</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75" marR="68575"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15</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75" marR="68575"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0.952</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75" marR="68575"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.455</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75" marR="68575" marT="0" marB="0" anchor="b" horzOverflow="overflow"/>
                </a:tc>
                <a:extLst>
                  <a:ext uri="{0D108BD9-81ED-4DB2-BD59-A6C34878D82A}">
                    <a16:rowId xmlns:a16="http://schemas.microsoft.com/office/drawing/2014/main" xmlns="" val="10003"/>
                  </a:ext>
                </a:extLst>
              </a:tr>
            </a:tbl>
          </a:graphicData>
        </a:graphic>
      </p:graphicFrame>
      <p:sp>
        <p:nvSpPr>
          <p:cNvPr id="82978"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Analysis: Desirability</a:t>
            </a:r>
          </a:p>
        </p:txBody>
      </p:sp>
      <p:sp>
        <p:nvSpPr>
          <p:cNvPr id="2" name="Rectangle 3">
            <a:extLst/>
          </p:cNvPr>
          <p:cNvSpPr txBox="1">
            <a:spLocks noChangeArrowheads="1"/>
          </p:cNvSpPr>
          <p:nvPr/>
        </p:nvSpPr>
        <p:spPr bwMode="auto">
          <a:xfrm>
            <a:off x="323850" y="830263"/>
            <a:ext cx="400685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800100" indent="-3429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Pooled effect size is </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g</a:t>
            </a:r>
            <a:r>
              <a:rPr lang="en-US" altLang="fr-FR" sz="2000" kern="0" baseline="30000" dirty="0">
                <a:latin typeface="Calibri" panose="020F0502020204030204" pitchFamily="34" charset="0"/>
                <a:cs typeface="Arial"/>
                <a:sym typeface="Arial"/>
              </a:rPr>
              <a:t>*</a:t>
            </a:r>
            <a:r>
              <a:rPr lang="en-US" altLang="fr-FR" sz="2000" kern="0" dirty="0">
                <a:latin typeface="Calibri" panose="020F0502020204030204" pitchFamily="34" charset="0"/>
                <a:cs typeface="Arial"/>
                <a:sym typeface="Arial"/>
              </a:rPr>
              <a:t>=0.744</a:t>
            </a:r>
          </a:p>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Every reported experiment rejected the null</a:t>
            </a:r>
          </a:p>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The estimated probability of three experiments like these to all reject the null is 0.191</a:t>
            </a:r>
          </a:p>
          <a:p>
            <a:pPr eaLnBrk="1" fontAlgn="auto" hangingPunct="1">
              <a:lnSpc>
                <a:spcPct val="115000"/>
              </a:lnSpc>
              <a:spcBef>
                <a:spcPct val="30000"/>
              </a:spcBef>
              <a:spcAft>
                <a:spcPts val="0"/>
              </a:spcAft>
              <a:buClr>
                <a:schemeClr val="tx2"/>
              </a:buClr>
              <a:buSzPct val="50000"/>
              <a:buFont typeface="Monotype Sorts" pitchFamily="1" charset="2"/>
              <a:buChar char="l"/>
              <a:defRPr/>
            </a:pPr>
            <a:endParaRPr lang="en-US" altLang="fr-FR" sz="2000" kern="0" dirty="0">
              <a:latin typeface="Calibri" panose="020F0502020204030204" pitchFamily="34" charset="0"/>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6">
            <a:extLst/>
          </p:cNvPr>
          <p:cNvGraphicFramePr>
            <a:graphicFrameLocks noGrp="1"/>
          </p:cNvGraphicFramePr>
          <p:nvPr/>
        </p:nvGraphicFramePr>
        <p:xfrm>
          <a:off x="4279900" y="1701800"/>
          <a:ext cx="4672014" cy="2241566"/>
        </p:xfrm>
        <a:graphic>
          <a:graphicData uri="http://schemas.openxmlformats.org/drawingml/2006/table">
            <a:tbl>
              <a:tblPr>
                <a:tableStyleId>{8799B23B-EC83-4686-B30A-512413B5E67A}</a:tableStyleId>
              </a:tblPr>
              <a:tblGrid>
                <a:gridCol w="2036536">
                  <a:extLst>
                    <a:ext uri="{9D8B030D-6E8A-4147-A177-3AD203B41FA5}">
                      <a16:colId xmlns:a16="http://schemas.microsoft.com/office/drawing/2014/main" xmlns="" val="20000"/>
                    </a:ext>
                  </a:extLst>
                </a:gridCol>
                <a:gridCol w="636806">
                  <a:extLst>
                    <a:ext uri="{9D8B030D-6E8A-4147-A177-3AD203B41FA5}">
                      <a16:colId xmlns:a16="http://schemas.microsoft.com/office/drawing/2014/main" xmlns="" val="20001"/>
                    </a:ext>
                  </a:extLst>
                </a:gridCol>
                <a:gridCol w="373777">
                  <a:extLst>
                    <a:ext uri="{9D8B030D-6E8A-4147-A177-3AD203B41FA5}">
                      <a16:colId xmlns:a16="http://schemas.microsoft.com/office/drawing/2014/main" xmlns="" val="20002"/>
                    </a:ext>
                  </a:extLst>
                </a:gridCol>
                <a:gridCol w="610850">
                  <a:extLst>
                    <a:ext uri="{9D8B030D-6E8A-4147-A177-3AD203B41FA5}">
                      <a16:colId xmlns:a16="http://schemas.microsoft.com/office/drawing/2014/main" xmlns="" val="20003"/>
                    </a:ext>
                  </a:extLst>
                </a:gridCol>
                <a:gridCol w="1014045">
                  <a:extLst>
                    <a:ext uri="{9D8B030D-6E8A-4147-A177-3AD203B41FA5}">
                      <a16:colId xmlns:a16="http://schemas.microsoft.com/office/drawing/2014/main" xmlns="" val="20004"/>
                    </a:ext>
                  </a:extLst>
                </a:gridCol>
              </a:tblGrid>
              <a:tr h="5346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Description</a:t>
                      </a:r>
                      <a:endParaRPr kumimoji="0" lang="en-US" sz="14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92" marR="68592"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N1</a:t>
                      </a:r>
                      <a:endParaRPr kumimoji="0" lang="en-US" sz="14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92" marR="68592"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N2</a:t>
                      </a:r>
                      <a:endParaRPr kumimoji="0" lang="en-US" sz="14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92" marR="68592"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Effect size</a:t>
                      </a:r>
                      <a:endParaRPr kumimoji="0" lang="en-US" sz="14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92" marR="68592"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Power from pooled ES</a:t>
                      </a:r>
                      <a:endParaRPr kumimoji="0" lang="en-US" sz="14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92" marR="68592" marT="0" marB="0" anchor="ctr" horzOverflow="overflow"/>
                </a:tc>
                <a:extLst>
                  <a:ext uri="{0D108BD9-81ED-4DB2-BD59-A6C34878D82A}">
                    <a16:rowId xmlns:a16="http://schemas.microsoft.com/office/drawing/2014/main" xmlns="" val="10000"/>
                  </a:ext>
                </a:extLst>
              </a:tr>
              <a:tr h="426716">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Exp. 5a (present)</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92" marR="68592"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10</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92" marR="68592"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10</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92" marR="68592"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.929</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92" marR="68592" marT="0" marB="0" anchor="b" horzOverflow="overflow"/>
                </a:tc>
                <a:tc rowSpan="2">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.395</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92" marR="68592" marT="0" marB="0" anchor="ctr" horzOverflow="overflow"/>
                </a:tc>
                <a:extLst>
                  <a:ext uri="{0D108BD9-81ED-4DB2-BD59-A6C34878D82A}">
                    <a16:rowId xmlns:a16="http://schemas.microsoft.com/office/drawing/2014/main" xmlns="" val="10001"/>
                  </a:ext>
                </a:extLst>
              </a:tr>
              <a:tr h="426716">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Exp. 5a (potential)</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92" marR="68592"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10</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92" marR="68592"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10</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92" marR="68592"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1.259</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92" marR="68592" marT="0" marB="0" anchor="b" horzOverflow="overflow"/>
                </a:tc>
                <a:tc vMerge="1">
                  <a:txBody>
                    <a:bodyPr/>
                    <a:lstStyle/>
                    <a:p>
                      <a:pPr marL="0" marR="0" lvl="0" indent="0" algn="ctr" defTabSz="457200" rtl="0" eaLnBrk="1" fontAlgn="base" latinLnBrk="0" hangingPunct="1">
                        <a:lnSpc>
                          <a:spcPct val="2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F"/>
                    </a:solidFill>
                  </a:tcPr>
                </a:tc>
                <a:extLst>
                  <a:ext uri="{0D108BD9-81ED-4DB2-BD59-A6C34878D82A}">
                    <a16:rowId xmlns:a16="http://schemas.microsoft.com/office/drawing/2014/main" xmlns="" val="10002"/>
                  </a:ext>
                </a:extLst>
              </a:tr>
              <a:tr h="426716">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Exp. 6</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92" marR="68592" marT="0" marB="0"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19</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92" marR="68592" marT="0" marB="0" anchor="b"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18</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92" marR="68592" marT="0" marB="0" anchor="b"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0.718</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92" marR="68592" marT="0" marB="0" anchor="b" horzOverflow="overflow">
                    <a:solidFill>
                      <a:schemeClr val="accent2"/>
                    </a:solidFill>
                  </a:tcPr>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.752</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92" marR="68592" marT="0" marB="0" anchor="b" horzOverflow="overflow">
                    <a:solidFill>
                      <a:schemeClr val="accent2"/>
                    </a:solidFill>
                  </a:tcPr>
                </a:tc>
                <a:extLst>
                  <a:ext uri="{0D108BD9-81ED-4DB2-BD59-A6C34878D82A}">
                    <a16:rowId xmlns:a16="http://schemas.microsoft.com/office/drawing/2014/main" xmlns="" val="10003"/>
                  </a:ext>
                </a:extLst>
              </a:tr>
              <a:tr h="426716">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Exp. 7</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92" marR="68592"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12</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92" marR="68592"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15</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92" marR="68592"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0.860</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92" marR="68592"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.602</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92" marR="68592" marT="0" marB="0" anchor="b" horzOverflow="overflow"/>
                </a:tc>
                <a:extLst>
                  <a:ext uri="{0D108BD9-81ED-4DB2-BD59-A6C34878D82A}">
                    <a16:rowId xmlns:a16="http://schemas.microsoft.com/office/drawing/2014/main" xmlns="" val="10004"/>
                  </a:ext>
                </a:extLst>
              </a:tr>
            </a:tbl>
          </a:graphicData>
        </a:graphic>
      </p:graphicFrame>
      <p:sp>
        <p:nvSpPr>
          <p:cNvPr id="85031"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Analysis: Status</a:t>
            </a:r>
          </a:p>
        </p:txBody>
      </p:sp>
      <p:sp>
        <p:nvSpPr>
          <p:cNvPr id="2" name="Rectangle 3">
            <a:extLst/>
          </p:cNvPr>
          <p:cNvSpPr txBox="1">
            <a:spLocks noChangeArrowheads="1"/>
          </p:cNvSpPr>
          <p:nvPr/>
        </p:nvSpPr>
        <p:spPr bwMode="auto">
          <a:xfrm>
            <a:off x="317500" y="830263"/>
            <a:ext cx="4040188"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800100" indent="-3429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Pooled effect size is </a:t>
            </a:r>
          </a:p>
          <a:p>
            <a:pPr lvl="1"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g</a:t>
            </a:r>
            <a:r>
              <a:rPr lang="en-US" altLang="fr-FR" sz="2000" kern="0" baseline="30000" dirty="0">
                <a:latin typeface="Calibri" panose="020F0502020204030204" pitchFamily="34" charset="0"/>
                <a:cs typeface="Arial"/>
                <a:sym typeface="Arial"/>
              </a:rPr>
              <a:t>*</a:t>
            </a:r>
            <a:r>
              <a:rPr lang="en-US" altLang="fr-FR" sz="2000" kern="0" dirty="0">
                <a:latin typeface="Calibri" panose="020F0502020204030204" pitchFamily="34" charset="0"/>
                <a:cs typeface="Arial"/>
                <a:sym typeface="Arial"/>
              </a:rPr>
              <a:t>=0.894</a:t>
            </a:r>
          </a:p>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Every reported experiment rejected the null</a:t>
            </a:r>
          </a:p>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The estimated probability of three experiments like these to all reject the null is 0.179</a:t>
            </a:r>
          </a:p>
          <a:p>
            <a:pPr eaLnBrk="1" fontAlgn="auto" hangingPunct="1">
              <a:lnSpc>
                <a:spcPct val="115000"/>
              </a:lnSpc>
              <a:spcBef>
                <a:spcPct val="30000"/>
              </a:spcBef>
              <a:spcAft>
                <a:spcPts val="0"/>
              </a:spcAft>
              <a:buClr>
                <a:schemeClr val="tx2"/>
              </a:buClr>
              <a:buSzPct val="50000"/>
              <a:buFont typeface="Monotype Sorts" pitchFamily="1" charset="2"/>
              <a:buChar char="l"/>
              <a:defRPr/>
            </a:pPr>
            <a:endParaRPr lang="en-US" altLang="fr-FR" sz="2000" kern="0" dirty="0">
              <a:latin typeface="Calibri" panose="020F0502020204030204" pitchFamily="34" charset="0"/>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Experimental Methods</a:t>
            </a:r>
          </a:p>
        </p:txBody>
      </p:sp>
      <p:sp>
        <p:nvSpPr>
          <p:cNvPr id="13315" name="Rectangle 3"/>
          <p:cNvSpPr>
            <a:spLocks noGrp="1" noChangeArrowheads="1"/>
          </p:cNvSpPr>
          <p:nvPr>
            <p:ph idx="4294967295"/>
          </p:nvPr>
        </p:nvSpPr>
        <p:spPr>
          <a:xfrm>
            <a:off x="0" y="744538"/>
            <a:ext cx="7888288" cy="3713162"/>
          </a:xfrm>
        </p:spPr>
        <p:txBody>
          <a:bodyPr anchor="t"/>
          <a:lstStyle/>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Suppose you hear about two sets of experiments that investigate phenomena A and B</a:t>
            </a: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Which effect is more believable?</a:t>
            </a:r>
          </a:p>
          <a:p>
            <a:pPr eaLnBrk="1" hangingPunct="1">
              <a:lnSpc>
                <a:spcPct val="115000"/>
              </a:lnSpc>
            </a:pPr>
            <a:endParaRPr lang="en-US" altLang="fr-FR" sz="2000" smtClean="0">
              <a:latin typeface="Calibri" panose="020F0502020204030204" pitchFamily="34" charset="0"/>
              <a:ea typeface="MS PGothic" panose="020B0600070205080204" pitchFamily="34" charset="-128"/>
            </a:endParaRPr>
          </a:p>
          <a:p>
            <a:pPr eaLnBrk="1" hangingPunct="1">
              <a:lnSpc>
                <a:spcPct val="115000"/>
              </a:lnSpc>
            </a:pPr>
            <a:endParaRPr lang="en-US" altLang="fr-FR" sz="2000" smtClean="0">
              <a:latin typeface="Calibri" panose="020F0502020204030204" pitchFamily="34" charset="0"/>
              <a:ea typeface="MS PGothic" panose="020B0600070205080204" pitchFamily="34" charset="-128"/>
            </a:endParaRPr>
          </a:p>
          <a:p>
            <a:pPr eaLnBrk="1" hangingPunct="1">
              <a:lnSpc>
                <a:spcPct val="115000"/>
              </a:lnSpc>
            </a:pPr>
            <a:endParaRPr lang="en-US" altLang="fr-FR" sz="2000" smtClean="0">
              <a:latin typeface="Calibri" panose="020F0502020204030204" pitchFamily="34" charset="0"/>
              <a:ea typeface="MS PGothic" panose="020B0600070205080204" pitchFamily="34" charset="-128"/>
            </a:endParaRPr>
          </a:p>
          <a:p>
            <a:pPr eaLnBrk="1" hangingPunct="1">
              <a:lnSpc>
                <a:spcPct val="115000"/>
              </a:lnSpc>
            </a:pPr>
            <a:endParaRPr lang="en-US" altLang="fr-FR" sz="2000" smtClean="0">
              <a:latin typeface="Calibri" panose="020F0502020204030204" pitchFamily="34" charset="0"/>
              <a:ea typeface="MS PGothic" panose="020B0600070205080204" pitchFamily="34" charset="-128"/>
            </a:endParaRPr>
          </a:p>
          <a:p>
            <a:pPr lvl="1" eaLnBrk="1" hangingPunct="1">
              <a:lnSpc>
                <a:spcPct val="110000"/>
              </a:lnSpc>
            </a:pPr>
            <a:endParaRPr lang="en-US" altLang="fr-FR" smtClean="0">
              <a:ea typeface="MS PGothic" panose="020B0600070205080204" pitchFamily="34" charset="-128"/>
            </a:endParaRPr>
          </a:p>
        </p:txBody>
      </p:sp>
      <p:graphicFrame>
        <p:nvGraphicFramePr>
          <p:cNvPr id="152602" name="Group 26">
            <a:extLst/>
          </p:cNvPr>
          <p:cNvGraphicFramePr>
            <a:graphicFrameLocks noGrp="1"/>
          </p:cNvGraphicFramePr>
          <p:nvPr/>
        </p:nvGraphicFramePr>
        <p:xfrm>
          <a:off x="1524000" y="1974850"/>
          <a:ext cx="6096000" cy="2194127"/>
        </p:xfrm>
        <a:graphic>
          <a:graphicData uri="http://schemas.openxmlformats.org/drawingml/2006/table">
            <a:tbl>
              <a:tblPr>
                <a:tableStyleId>{8799B23B-EC83-4686-B30A-512413B5E67A}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42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T="34236" marB="34236"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Calibri" panose="020F0502020204030204" pitchFamily="34" charset="0"/>
                        </a:rPr>
                        <a:t>Effect A</a:t>
                      </a:r>
                      <a:endParaRPr kumimoji="0" lang="en-US" sz="18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T="34236" marB="34236"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latin typeface="Calibri" panose="020F0502020204030204" pitchFamily="34" charset="0"/>
                        </a:rPr>
                        <a:t>Effect B</a:t>
                      </a:r>
                      <a:endParaRPr kumimoji="0" lang="en-US" sz="18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T="34236" marB="34236" anchor="ctr" horzOverflow="overflow"/>
                </a:tc>
                <a:extLst>
                  <a:ext uri="{0D108BD9-81ED-4DB2-BD59-A6C34878D82A}">
                    <a16:rowId xmlns:a16="http://schemas.microsoft.com/office/drawing/2014/main" xmlns="" val="10000"/>
                  </a:ext>
                </a:extLst>
              </a:tr>
              <a:tr h="61705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Calibri" panose="020F0502020204030204" pitchFamily="34" charset="0"/>
                        </a:rPr>
                        <a:t>Number of experiments</a:t>
                      </a:r>
                      <a:endPar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ＭＳ Ｐゴシック" charset="0"/>
                      </a:endParaRPr>
                    </a:p>
                  </a:txBody>
                  <a:tcPr marT="34236" marB="34236"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latin typeface="Calibri" panose="020F0502020204030204" pitchFamily="34" charset="0"/>
                        </a:rPr>
                        <a:t>10</a:t>
                      </a:r>
                      <a:endParaRPr kumimoji="0" lang="en-US" sz="1800" b="0" i="0" u="none" strike="noStrike" cap="none" normalizeH="0" baseline="0">
                        <a:ln>
                          <a:noFill/>
                        </a:ln>
                        <a:solidFill>
                          <a:srgbClr val="000000"/>
                        </a:solidFill>
                        <a:effectLst/>
                        <a:latin typeface="Calibri" panose="020F0502020204030204" pitchFamily="34" charset="0"/>
                        <a:ea typeface="ＭＳ Ｐゴシック" charset="0"/>
                        <a:cs typeface="ＭＳ Ｐゴシック" charset="0"/>
                      </a:endParaRPr>
                    </a:p>
                  </a:txBody>
                  <a:tcPr marT="34236" marB="34236"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latin typeface="Calibri" panose="020F0502020204030204" pitchFamily="34" charset="0"/>
                        </a:rPr>
                        <a:t>19</a:t>
                      </a:r>
                      <a:endParaRPr kumimoji="0" lang="en-US" sz="1800" b="0" i="0" u="none" strike="noStrike" cap="none" normalizeH="0" baseline="0">
                        <a:ln>
                          <a:noFill/>
                        </a:ln>
                        <a:solidFill>
                          <a:srgbClr val="000000"/>
                        </a:solidFill>
                        <a:effectLst/>
                        <a:latin typeface="Calibri" panose="020F0502020204030204" pitchFamily="34" charset="0"/>
                        <a:ea typeface="ＭＳ Ｐゴシック" charset="0"/>
                        <a:cs typeface="ＭＳ Ｐゴシック" charset="0"/>
                      </a:endParaRPr>
                    </a:p>
                  </a:txBody>
                  <a:tcPr marT="34236" marB="34236" anchor="ctr" horzOverflow="overflow"/>
                </a:tc>
                <a:extLst>
                  <a:ext uri="{0D108BD9-81ED-4DB2-BD59-A6C34878D82A}">
                    <a16:rowId xmlns:a16="http://schemas.microsoft.com/office/drawing/2014/main" xmlns="" val="10001"/>
                  </a:ext>
                </a:extLst>
              </a:tr>
              <a:tr h="89134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latin typeface="Calibri" panose="020F0502020204030204" pitchFamily="34" charset="0"/>
                        </a:rPr>
                        <a:t>Number of experiments that reject H</a:t>
                      </a:r>
                      <a:r>
                        <a:rPr kumimoji="0" lang="en-US" sz="1800" u="none" strike="noStrike" cap="none" normalizeH="0" baseline="-25000">
                          <a:ln>
                            <a:noFill/>
                          </a:ln>
                          <a:effectLst/>
                          <a:latin typeface="Calibri" panose="020F0502020204030204" pitchFamily="34" charset="0"/>
                        </a:rPr>
                        <a:t>0</a:t>
                      </a:r>
                      <a:endParaRPr kumimoji="0" lang="en-US" sz="1800" b="0" i="0" u="none" strike="noStrike" cap="none" normalizeH="0" baseline="-25000">
                        <a:ln>
                          <a:noFill/>
                        </a:ln>
                        <a:solidFill>
                          <a:srgbClr val="000000"/>
                        </a:solidFill>
                        <a:effectLst/>
                        <a:latin typeface="Calibri" panose="020F0502020204030204" pitchFamily="34" charset="0"/>
                        <a:ea typeface="ＭＳ Ｐゴシック" charset="0"/>
                        <a:cs typeface="ＭＳ Ｐゴシック" charset="0"/>
                      </a:endParaRPr>
                    </a:p>
                  </a:txBody>
                  <a:tcPr marT="34236" marB="34236"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latin typeface="Calibri" panose="020F0502020204030204" pitchFamily="34" charset="0"/>
                        </a:rPr>
                        <a:t>9</a:t>
                      </a:r>
                      <a:endParaRPr kumimoji="0" lang="en-US" sz="1800" b="0" i="0" u="none" strike="noStrike" cap="none" normalizeH="0" baseline="0">
                        <a:ln>
                          <a:noFill/>
                        </a:ln>
                        <a:solidFill>
                          <a:srgbClr val="000000"/>
                        </a:solidFill>
                        <a:effectLst/>
                        <a:latin typeface="Calibri" panose="020F0502020204030204" pitchFamily="34" charset="0"/>
                        <a:ea typeface="ＭＳ Ｐゴシック" charset="0"/>
                        <a:cs typeface="ＭＳ Ｐゴシック" charset="0"/>
                      </a:endParaRPr>
                    </a:p>
                  </a:txBody>
                  <a:tcPr marT="34236" marB="34236"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Calibri" panose="020F0502020204030204" pitchFamily="34" charset="0"/>
                        </a:rPr>
                        <a:t>10</a:t>
                      </a:r>
                      <a:endPar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ＭＳ Ｐゴシック" charset="0"/>
                      </a:endParaRPr>
                    </a:p>
                  </a:txBody>
                  <a:tcPr marT="34236" marB="34236" anchor="ctr" horzOverflow="overflow"/>
                </a:tc>
                <a:extLst>
                  <a:ext uri="{0D108BD9-81ED-4DB2-BD59-A6C34878D82A}">
                    <a16:rowId xmlns:a16="http://schemas.microsoft.com/office/drawing/2014/main" xmlns="" val="10002"/>
                  </a:ext>
                </a:extLst>
              </a:tr>
              <a:tr h="342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latin typeface="Calibri" panose="020F0502020204030204" pitchFamily="34" charset="0"/>
                        </a:rPr>
                        <a:t>Replication rate</a:t>
                      </a:r>
                      <a:endParaRPr kumimoji="0" lang="en-US" sz="1800" b="0" i="0" u="none" strike="noStrike" cap="none" normalizeH="0" baseline="0">
                        <a:ln>
                          <a:noFill/>
                        </a:ln>
                        <a:solidFill>
                          <a:srgbClr val="000000"/>
                        </a:solidFill>
                        <a:effectLst/>
                        <a:latin typeface="Calibri" panose="020F0502020204030204" pitchFamily="34" charset="0"/>
                        <a:ea typeface="ＭＳ Ｐゴシック" charset="0"/>
                        <a:cs typeface="ＭＳ Ｐゴシック" charset="0"/>
                      </a:endParaRPr>
                    </a:p>
                  </a:txBody>
                  <a:tcPr marT="34236" marB="34236"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latin typeface="Calibri" panose="020F0502020204030204" pitchFamily="34" charset="0"/>
                        </a:rPr>
                        <a:t>0.9</a:t>
                      </a:r>
                      <a:endParaRPr kumimoji="0" lang="en-US" sz="1800" b="0" i="0" u="none" strike="noStrike" cap="none" normalizeH="0" baseline="0">
                        <a:ln>
                          <a:noFill/>
                        </a:ln>
                        <a:solidFill>
                          <a:srgbClr val="000000"/>
                        </a:solidFill>
                        <a:effectLst/>
                        <a:latin typeface="Calibri" panose="020F0502020204030204" pitchFamily="34" charset="0"/>
                        <a:ea typeface="ＭＳ Ｐゴシック" charset="0"/>
                        <a:cs typeface="ＭＳ Ｐゴシック" charset="0"/>
                      </a:endParaRPr>
                    </a:p>
                  </a:txBody>
                  <a:tcPr marT="34236" marB="34236"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Calibri" panose="020F0502020204030204" pitchFamily="34" charset="0"/>
                        </a:rPr>
                        <a:t>0.53</a:t>
                      </a:r>
                      <a:endPar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ＭＳ Ｐゴシック" charset="0"/>
                      </a:endParaRPr>
                    </a:p>
                  </a:txBody>
                  <a:tcPr marT="34236" marB="34236" anchor="ctr" horzOverflow="overflow"/>
                </a:tc>
                <a:extLst>
                  <a:ext uri="{0D108BD9-81ED-4DB2-BD59-A6C34878D82A}">
                    <a16:rowId xmlns:a16="http://schemas.microsoft.com/office/drawing/2014/main" xmlns="" val="10003"/>
                  </a:ext>
                </a:extLst>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Future Studies</a:t>
            </a:r>
          </a:p>
        </p:txBody>
      </p:sp>
      <p:sp>
        <p:nvSpPr>
          <p:cNvPr id="87043" name="Rectangle 3"/>
          <p:cNvSpPr>
            <a:spLocks noGrp="1" noChangeArrowheads="1"/>
          </p:cNvSpPr>
          <p:nvPr>
            <p:ph idx="4294967295"/>
          </p:nvPr>
        </p:nvSpPr>
        <p:spPr>
          <a:xfrm>
            <a:off x="268288" y="741363"/>
            <a:ext cx="8607425" cy="4014787"/>
          </a:xfrm>
        </p:spPr>
        <p:txBody>
          <a:bodyPr anchor="t"/>
          <a:lstStyle/>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The probabilities for desirability and status do not fall below the 0.1 threshold</a:t>
            </a: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One more successful experimental result for these measures is likely to drop the power probability below the criterion</a:t>
            </a: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These results will be most believable if a replication </a:t>
            </a:r>
            <a:r>
              <a:rPr lang="en-US" altLang="fr-FR" sz="2000" i="1" smtClean="0">
                <a:solidFill>
                  <a:schemeClr val="tx1"/>
                </a:solidFill>
                <a:latin typeface="Calibri" panose="020F0502020204030204" pitchFamily="34" charset="0"/>
                <a:ea typeface="MS PGothic" panose="020B0600070205080204" pitchFamily="34" charset="-128"/>
              </a:rPr>
              <a:t>fails</a:t>
            </a:r>
            <a:r>
              <a:rPr lang="en-US" altLang="fr-FR" sz="2000" smtClean="0">
                <a:solidFill>
                  <a:schemeClr val="tx1"/>
                </a:solidFill>
                <a:latin typeface="Calibri" panose="020F0502020204030204" pitchFamily="34" charset="0"/>
                <a:ea typeface="MS PGothic" panose="020B0600070205080204" pitchFamily="34" charset="-128"/>
              </a:rPr>
              <a:t> to show a statistically significant result</a:t>
            </a:r>
          </a:p>
          <a:p>
            <a:pPr lvl="1"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But just barely fails</a:t>
            </a:r>
          </a:p>
          <a:p>
            <a:pPr lvl="1"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A convincing fail will have a small effect size, which will pull down the estimated power of the other studies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Theories From Data</a:t>
            </a:r>
          </a:p>
        </p:txBody>
      </p:sp>
      <p:sp>
        <p:nvSpPr>
          <p:cNvPr id="89091" name="Rectangle 3"/>
          <p:cNvSpPr>
            <a:spLocks noGrp="1" noChangeArrowheads="1"/>
          </p:cNvSpPr>
          <p:nvPr>
            <p:ph idx="4294967295"/>
          </p:nvPr>
        </p:nvSpPr>
        <p:spPr>
          <a:xfrm>
            <a:off x="184150" y="741363"/>
            <a:ext cx="8959850" cy="3992562"/>
          </a:xfrm>
        </p:spPr>
        <p:txBody>
          <a:bodyPr anchor="t"/>
          <a:lstStyle/>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Elliot et al. (2010) proposed a theory</a:t>
            </a:r>
            <a:r>
              <a:rPr lang="en-US" altLang="fr-FR" sz="2400" smtClean="0">
                <a:solidFill>
                  <a:schemeClr val="tx1"/>
                </a:solidFill>
                <a:latin typeface="Calibri" panose="020F0502020204030204" pitchFamily="34" charset="0"/>
                <a:ea typeface="MS PGothic" panose="020B0600070205080204" pitchFamily="34" charset="-128"/>
              </a:rPr>
              <a:t> </a:t>
            </a:r>
          </a:p>
          <a:p>
            <a:pPr lvl="1" eaLnBrk="1" hangingPunct="1">
              <a:lnSpc>
                <a:spcPct val="115000"/>
              </a:lnSpc>
            </a:pPr>
            <a:r>
              <a:rPr lang="en-US" altLang="fr-FR" sz="1800" smtClean="0">
                <a:solidFill>
                  <a:schemeClr val="tx1"/>
                </a:solidFill>
                <a:latin typeface="Calibri" panose="020F0502020204030204" pitchFamily="34" charset="0"/>
                <a:ea typeface="MS PGothic" panose="020B0600070205080204" pitchFamily="34" charset="-128"/>
              </a:rPr>
              <a:t>Red influences perceived status, which then influences perceived attractiveness and desirability</a:t>
            </a: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Such a claim requires (at least) that all three results be valid</a:t>
            </a: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Several experiments measured these variables with a single set of subjects</a:t>
            </a:r>
          </a:p>
          <a:p>
            <a:pPr lvl="1" eaLnBrk="1" hangingPunct="1">
              <a:lnSpc>
                <a:spcPct val="115000"/>
              </a:lnSpc>
            </a:pPr>
            <a:r>
              <a:rPr lang="en-US" altLang="fr-FR" sz="1800" smtClean="0">
                <a:solidFill>
                  <a:schemeClr val="tx1"/>
                </a:solidFill>
                <a:latin typeface="Calibri" panose="020F0502020204030204" pitchFamily="34" charset="0"/>
                <a:ea typeface="MS PGothic" panose="020B0600070205080204" pitchFamily="34" charset="-128"/>
              </a:rPr>
              <a:t>The data on these measures are correlated</a:t>
            </a:r>
          </a:p>
          <a:p>
            <a:pPr lvl="1" eaLnBrk="1" hangingPunct="1">
              <a:lnSpc>
                <a:spcPct val="115000"/>
              </a:lnSpc>
            </a:pPr>
            <a:r>
              <a:rPr lang="en-US" altLang="fr-FR" sz="1800" smtClean="0">
                <a:solidFill>
                  <a:schemeClr val="tx1"/>
                </a:solidFill>
                <a:latin typeface="Calibri" panose="020F0502020204030204" pitchFamily="34" charset="0"/>
                <a:ea typeface="MS PGothic" panose="020B0600070205080204" pitchFamily="34" charset="-128"/>
              </a:rPr>
              <a:t>Total power is not just the product of probabilities</a:t>
            </a:r>
          </a:p>
          <a:p>
            <a:pPr lvl="1" eaLnBrk="1" hangingPunct="1">
              <a:lnSpc>
                <a:spcPct val="115000"/>
              </a:lnSpc>
            </a:pPr>
            <a:r>
              <a:rPr lang="en-US" altLang="fr-FR" sz="1800" smtClean="0">
                <a:solidFill>
                  <a:schemeClr val="tx1"/>
                </a:solidFill>
                <a:latin typeface="Calibri" panose="020F0502020204030204" pitchFamily="34" charset="0"/>
                <a:ea typeface="MS PGothic" panose="020B0600070205080204" pitchFamily="34" charset="-128"/>
              </a:rPr>
              <a:t>Can recalculate power with provided correlations among variables</a:t>
            </a:r>
          </a:p>
          <a:p>
            <a:pPr lvl="1" eaLnBrk="1" hangingPunct="1">
              <a:lnSpc>
                <a:spcPct val="110000"/>
              </a:lnSpc>
            </a:pPr>
            <a:endParaRPr lang="en-US" altLang="fr-FR" sz="2000" smtClean="0">
              <a:ea typeface="MS PGothic" panose="020B0600070205080204"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6">
            <a:extLst/>
          </p:cNvPr>
          <p:cNvGraphicFramePr>
            <a:graphicFrameLocks noGrp="1"/>
          </p:cNvGraphicFramePr>
          <p:nvPr/>
        </p:nvGraphicFramePr>
        <p:xfrm>
          <a:off x="4470400" y="1244600"/>
          <a:ext cx="4478338" cy="3840479"/>
        </p:xfrm>
        <a:graphic>
          <a:graphicData uri="http://schemas.openxmlformats.org/drawingml/2006/table">
            <a:tbl>
              <a:tblPr>
                <a:tableStyleId>{8799B23B-EC83-4686-B30A-512413B5E67A}</a:tableStyleId>
              </a:tblPr>
              <a:tblGrid>
                <a:gridCol w="2982154">
                  <a:extLst>
                    <a:ext uri="{9D8B030D-6E8A-4147-A177-3AD203B41FA5}">
                      <a16:colId xmlns:a16="http://schemas.microsoft.com/office/drawing/2014/main" xmlns="" val="20000"/>
                    </a:ext>
                  </a:extLst>
                </a:gridCol>
                <a:gridCol w="1496184">
                  <a:extLst>
                    <a:ext uri="{9D8B030D-6E8A-4147-A177-3AD203B41FA5}">
                      <a16:colId xmlns:a16="http://schemas.microsoft.com/office/drawing/2014/main" xmlns="" val="20001"/>
                    </a:ext>
                  </a:extLst>
                </a:gridCol>
              </a:tblGrid>
              <a:tr h="42668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Description</a:t>
                      </a:r>
                      <a:endParaRPr kumimoji="0" lang="en-US" sz="14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Power from pooled ES</a:t>
                      </a:r>
                      <a:endParaRPr kumimoji="0" lang="en-US" sz="14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extLst>
                  <a:ext uri="{0D108BD9-81ED-4DB2-BD59-A6C34878D82A}">
                    <a16:rowId xmlns:a16="http://schemas.microsoft.com/office/drawing/2014/main" xmlns="" val="10000"/>
                  </a:ext>
                </a:extLst>
              </a:tr>
              <a:tr h="426685">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Exp. 1, Attractiveness, desirability</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.400</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ctr" horzOverflow="overflow"/>
                </a:tc>
                <a:extLst>
                  <a:ext uri="{0D108BD9-81ED-4DB2-BD59-A6C34878D82A}">
                    <a16:rowId xmlns:a16="http://schemas.microsoft.com/office/drawing/2014/main" xmlns="" val="10001"/>
                  </a:ext>
                </a:extLst>
              </a:tr>
              <a:tr h="426685">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Exp. 2, Attractiveness</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.562</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2"/>
                  </a:ext>
                </a:extLst>
              </a:tr>
              <a:tr h="426685">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Exp. 3, Attractiveness, desirability</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.438</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3"/>
                  </a:ext>
                </a:extLst>
              </a:tr>
              <a:tr h="426685">
                <a:tc>
                  <a:txBody>
                    <a:bodyPr/>
                    <a:lstStyle/>
                    <a:p>
                      <a:pPr marL="0" marR="0" lvl="0" indent="0" algn="l" defTabSz="457200" rtl="0" eaLnBrk="1" fontAlgn="base" latinLnBrk="0" hangingPunct="1">
                        <a:lnSpc>
                          <a:spcPct val="200000"/>
                        </a:lnSpc>
                        <a:spcBef>
                          <a:spcPct val="0"/>
                        </a:spcBef>
                        <a:spcAft>
                          <a:spcPct val="0"/>
                        </a:spcAft>
                        <a:buClrTx/>
                        <a:buSzTx/>
                        <a:buFontTx/>
                        <a:buNone/>
                        <a:tabLst/>
                        <a:defRPr/>
                      </a:pPr>
                      <a:r>
                        <a:rPr kumimoji="0" lang="en-US" sz="1400" u="none" strike="noStrike" cap="none" normalizeH="0" baseline="0" dirty="0">
                          <a:ln>
                            <a:noFill/>
                          </a:ln>
                          <a:effectLst/>
                          <a:latin typeface="Calibri" panose="020F0502020204030204" pitchFamily="34" charset="0"/>
                        </a:rPr>
                        <a:t>Exp. 4, Attractiveness, desirability</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.702</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4"/>
                  </a:ext>
                </a:extLst>
              </a:tr>
              <a:tr h="426685">
                <a:tc>
                  <a:txBody>
                    <a:bodyPr/>
                    <a:lstStyle/>
                    <a:p>
                      <a:pPr marL="0" marR="0" lvl="0" indent="0" algn="l" defTabSz="457200" rtl="0" eaLnBrk="1" fontAlgn="base" latinLnBrk="0" hangingPunct="1">
                        <a:lnSpc>
                          <a:spcPct val="200000"/>
                        </a:lnSpc>
                        <a:spcBef>
                          <a:spcPct val="0"/>
                        </a:spcBef>
                        <a:spcAft>
                          <a:spcPct val="0"/>
                        </a:spcAft>
                        <a:buClrTx/>
                        <a:buSzTx/>
                        <a:buFontTx/>
                        <a:buNone/>
                        <a:tabLst/>
                        <a:defRPr/>
                      </a:pPr>
                      <a:r>
                        <a:rPr kumimoji="0" lang="en-US" sz="1400" u="none" strike="noStrike" cap="none" normalizeH="0" baseline="0" dirty="0">
                          <a:ln>
                            <a:noFill/>
                          </a:ln>
                          <a:effectLst/>
                          <a:latin typeface="Calibri" panose="020F0502020204030204" pitchFamily="34" charset="0"/>
                        </a:rPr>
                        <a:t>Exp. 5a, Status</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.395</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5"/>
                  </a:ext>
                </a:extLst>
              </a:tr>
              <a:tr h="426685">
                <a:tc>
                  <a:txBody>
                    <a:bodyPr/>
                    <a:lstStyle/>
                    <a:p>
                      <a:pPr marL="0" marR="0" lvl="0" indent="0" algn="l" defTabSz="457200" rtl="0" eaLnBrk="1" fontAlgn="base" latinLnBrk="0" hangingPunct="1">
                        <a:lnSpc>
                          <a:spcPct val="200000"/>
                        </a:lnSpc>
                        <a:spcBef>
                          <a:spcPct val="0"/>
                        </a:spcBef>
                        <a:spcAft>
                          <a:spcPct val="0"/>
                        </a:spcAft>
                        <a:buClrTx/>
                        <a:buSzTx/>
                        <a:buFontTx/>
                        <a:buNone/>
                        <a:tabLst/>
                        <a:defRPr/>
                      </a:pPr>
                      <a:r>
                        <a:rPr kumimoji="0" lang="en-US" sz="1400" u="none" strike="noStrike" cap="none" normalizeH="0" baseline="0" dirty="0">
                          <a:ln>
                            <a:noFill/>
                          </a:ln>
                          <a:effectLst/>
                          <a:latin typeface="Calibri" panose="020F0502020204030204" pitchFamily="34" charset="0"/>
                        </a:rPr>
                        <a:t>Exp. 6 Status</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.752</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6"/>
                  </a:ext>
                </a:extLst>
              </a:tr>
              <a:tr h="853370">
                <a:tc>
                  <a:txBody>
                    <a:bodyPr/>
                    <a:lstStyle/>
                    <a:p>
                      <a:pPr marL="0" marR="0" lvl="0" indent="0" algn="l" defTabSz="457200" rtl="0" eaLnBrk="1" fontAlgn="base" latinLnBrk="0" hangingPunct="1">
                        <a:lnSpc>
                          <a:spcPct val="200000"/>
                        </a:lnSpc>
                        <a:spcBef>
                          <a:spcPct val="0"/>
                        </a:spcBef>
                        <a:spcAft>
                          <a:spcPct val="0"/>
                        </a:spcAft>
                        <a:buClrTx/>
                        <a:buSzTx/>
                        <a:buFontTx/>
                        <a:buNone/>
                        <a:tabLst/>
                        <a:defRPr/>
                      </a:pPr>
                      <a:r>
                        <a:rPr kumimoji="0" lang="en-US" sz="1400" u="none" strike="noStrike" cap="none" normalizeH="0" baseline="0" dirty="0">
                          <a:ln>
                            <a:noFill/>
                          </a:ln>
                          <a:effectLst/>
                          <a:latin typeface="Calibri" panose="020F0502020204030204" pitchFamily="34" charset="0"/>
                        </a:rPr>
                        <a:t>Exp. 7 Attractiveness, desirability, status</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.237</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7"/>
                  </a:ext>
                </a:extLst>
              </a:tr>
            </a:tbl>
          </a:graphicData>
        </a:graphic>
      </p:graphicFrame>
      <p:sp>
        <p:nvSpPr>
          <p:cNvPr id="91167"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Analysis: Correlated Data</a:t>
            </a:r>
          </a:p>
        </p:txBody>
      </p:sp>
      <p:sp>
        <p:nvSpPr>
          <p:cNvPr id="2" name="Rectangle 3">
            <a:extLst/>
          </p:cNvPr>
          <p:cNvSpPr txBox="1">
            <a:spLocks noChangeArrowheads="1"/>
          </p:cNvSpPr>
          <p:nvPr/>
        </p:nvSpPr>
        <p:spPr bwMode="auto">
          <a:xfrm>
            <a:off x="190500" y="1135063"/>
            <a:ext cx="42799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Every reported test rejected the null</a:t>
            </a:r>
          </a:p>
          <a:p>
            <a:pPr eaLnBrk="1" fontAlgn="auto" hangingPunct="1">
              <a:lnSpc>
                <a:spcPct val="115000"/>
              </a:lnSpc>
              <a:spcBef>
                <a:spcPct val="30000"/>
              </a:spcBef>
              <a:spcAft>
                <a:spcPts val="0"/>
              </a:spcAft>
              <a:buClr>
                <a:schemeClr val="tx2"/>
              </a:buClr>
              <a:buSzPct val="50000"/>
              <a:buFont typeface="Monotype Sorts" pitchFamily="1" charset="2"/>
              <a:buChar char="l"/>
              <a:defRPr/>
            </a:pPr>
            <a:r>
              <a:rPr lang="en-US" altLang="fr-FR" sz="2000" kern="0" dirty="0">
                <a:latin typeface="Calibri" panose="020F0502020204030204" pitchFamily="34" charset="0"/>
                <a:cs typeface="Arial"/>
                <a:sym typeface="Arial"/>
              </a:rPr>
              <a:t>The estimated probability of 12 hypothesis tests in seven experiments like </a:t>
            </a:r>
            <a:br>
              <a:rPr lang="en-US" altLang="fr-FR" sz="2000" kern="0" dirty="0">
                <a:latin typeface="Calibri" panose="020F0502020204030204" pitchFamily="34" charset="0"/>
                <a:cs typeface="Arial"/>
                <a:sym typeface="Arial"/>
              </a:rPr>
            </a:br>
            <a:r>
              <a:rPr lang="en-US" altLang="fr-FR" sz="2000" kern="0" dirty="0">
                <a:latin typeface="Calibri" panose="020F0502020204030204" pitchFamily="34" charset="0"/>
                <a:cs typeface="Arial"/>
                <a:sym typeface="Arial"/>
              </a:rPr>
              <a:t>these to all reject the null is 0.005</a:t>
            </a:r>
          </a:p>
          <a:p>
            <a:pPr eaLnBrk="1" fontAlgn="auto" hangingPunct="1">
              <a:lnSpc>
                <a:spcPct val="115000"/>
              </a:lnSpc>
              <a:spcBef>
                <a:spcPct val="30000"/>
              </a:spcBef>
              <a:spcAft>
                <a:spcPts val="0"/>
              </a:spcAft>
              <a:buClr>
                <a:schemeClr val="tx2"/>
              </a:buClr>
              <a:buSzPct val="50000"/>
              <a:buFont typeface="Monotype Sorts" pitchFamily="1" charset="2"/>
              <a:buChar char="l"/>
              <a:defRPr/>
            </a:pPr>
            <a:endParaRPr lang="en-US" altLang="fr-FR" sz="2000" kern="0" dirty="0">
              <a:latin typeface="Calibri" panose="020F0502020204030204" pitchFamily="34" charset="0"/>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Theories From Data</a:t>
            </a:r>
          </a:p>
        </p:txBody>
      </p:sp>
      <p:sp>
        <p:nvSpPr>
          <p:cNvPr id="2" name="Rectangle 3">
            <a:extLst/>
          </p:cNvPr>
          <p:cNvSpPr>
            <a:spLocks noGrp="1" noChangeArrowheads="1"/>
          </p:cNvSpPr>
          <p:nvPr>
            <p:ph idx="4294967295"/>
          </p:nvPr>
        </p:nvSpPr>
        <p:spPr>
          <a:xfrm>
            <a:off x="233363" y="569913"/>
            <a:ext cx="8677275" cy="4294187"/>
          </a:xfrm>
          <a:extLst/>
        </p:spPr>
        <p:txBody>
          <a:bodyPr rtlCol="0" anchor="t">
            <a:normAutofit lnSpcReduction="10000"/>
          </a:bodyPr>
          <a:lstStyle/>
          <a:p>
            <a:pPr marL="229500" indent="-229500" eaLnBrk="1" fontAlgn="auto" hangingPunct="1">
              <a:lnSpc>
                <a:spcPct val="115000"/>
              </a:lnSpc>
              <a:defRPr/>
            </a:pPr>
            <a:r>
              <a:rPr lang="en-US" altLang="fr-FR" sz="2000" dirty="0">
                <a:solidFill>
                  <a:schemeClr val="tx1"/>
                </a:solidFill>
                <a:latin typeface="Calibri" panose="020F0502020204030204" pitchFamily="34" charset="0"/>
                <a:ea typeface="ＭＳ Ｐゴシック" panose="020B0600070205080204" pitchFamily="34" charset="-128"/>
              </a:rPr>
              <a:t>Elliot et al. (2010) proposed a theory </a:t>
            </a:r>
          </a:p>
          <a:p>
            <a:pPr marL="472500" lvl="1" indent="-229500" eaLnBrk="1" fontAlgn="auto" hangingPunct="1">
              <a:lnSpc>
                <a:spcPct val="115000"/>
              </a:lnSpc>
              <a:defRPr/>
            </a:pPr>
            <a:r>
              <a:rPr lang="en-US" altLang="fr-FR" sz="1700" dirty="0">
                <a:solidFill>
                  <a:schemeClr val="tx1"/>
                </a:solidFill>
                <a:latin typeface="Calibri" panose="020F0502020204030204" pitchFamily="34" charset="0"/>
                <a:ea typeface="ＭＳ Ｐゴシック" panose="020B0600070205080204" pitchFamily="34" charset="-128"/>
              </a:rPr>
              <a:t>Red influences perceived status, which then influences perceived attractiveness and desirability</a:t>
            </a:r>
          </a:p>
          <a:p>
            <a:pPr marL="229500" indent="-229500" eaLnBrk="1" fontAlgn="auto" hangingPunct="1">
              <a:lnSpc>
                <a:spcPct val="115000"/>
              </a:lnSpc>
              <a:defRPr/>
            </a:pPr>
            <a:r>
              <a:rPr lang="en-US" altLang="fr-FR" sz="2000" dirty="0">
                <a:solidFill>
                  <a:schemeClr val="tx1"/>
                </a:solidFill>
                <a:latin typeface="Calibri" panose="020F0502020204030204" pitchFamily="34" charset="0"/>
                <a:ea typeface="ＭＳ Ｐゴシック" panose="020B0600070205080204" pitchFamily="34" charset="-128"/>
              </a:rPr>
              <a:t>This theory also generated five predicted null findings</a:t>
            </a:r>
          </a:p>
          <a:p>
            <a:pPr marL="472500" lvl="1" indent="-229500" eaLnBrk="1" fontAlgn="auto" hangingPunct="1">
              <a:lnSpc>
                <a:spcPct val="115000"/>
              </a:lnSpc>
              <a:defRPr/>
            </a:pPr>
            <a:r>
              <a:rPr lang="en-US" altLang="fr-FR" sz="1700" dirty="0">
                <a:solidFill>
                  <a:schemeClr val="tx1"/>
                </a:solidFill>
                <a:latin typeface="Calibri" panose="020F0502020204030204" pitchFamily="34" charset="0"/>
                <a:ea typeface="ＭＳ Ｐゴシック" panose="020B0600070205080204" pitchFamily="34" charset="-128"/>
              </a:rPr>
              <a:t>E.g., Men do not show the effect of perceived attractiveness when rating other men</a:t>
            </a:r>
          </a:p>
          <a:p>
            <a:pPr marL="229500" indent="-229500" eaLnBrk="1" fontAlgn="auto" hangingPunct="1">
              <a:lnSpc>
                <a:spcPct val="115000"/>
              </a:lnSpc>
              <a:defRPr/>
            </a:pPr>
            <a:r>
              <a:rPr lang="en-US" altLang="fr-FR" sz="2000" dirty="0">
                <a:solidFill>
                  <a:schemeClr val="tx1"/>
                </a:solidFill>
                <a:latin typeface="Calibri" panose="020F0502020204030204" pitchFamily="34" charset="0"/>
                <a:ea typeface="ＭＳ Ｐゴシック" panose="020B0600070205080204" pitchFamily="34" charset="-128"/>
              </a:rPr>
              <a:t>If the null is true for these cases, the probability of all five tests not rejecting the null is</a:t>
            </a:r>
          </a:p>
          <a:p>
            <a:pPr marL="472500" lvl="1" indent="-229500" eaLnBrk="1" fontAlgn="auto" hangingPunct="1">
              <a:lnSpc>
                <a:spcPct val="115000"/>
              </a:lnSpc>
              <a:defRPr/>
            </a:pPr>
            <a:r>
              <a:rPr lang="en-US" altLang="fr-FR" sz="1700" dirty="0">
                <a:solidFill>
                  <a:schemeClr val="tx1"/>
                </a:solidFill>
                <a:latin typeface="Calibri" panose="020F0502020204030204" pitchFamily="34" charset="0"/>
                <a:ea typeface="ＭＳ Ｐゴシック" panose="020B0600070205080204" pitchFamily="34" charset="-128"/>
              </a:rPr>
              <a:t>(1 – 0.05)</a:t>
            </a:r>
            <a:r>
              <a:rPr lang="en-US" altLang="fr-FR" sz="1700" baseline="30000" dirty="0">
                <a:solidFill>
                  <a:schemeClr val="tx1"/>
                </a:solidFill>
                <a:latin typeface="Calibri" panose="020F0502020204030204" pitchFamily="34" charset="0"/>
                <a:ea typeface="ＭＳ Ｐゴシック" panose="020B0600070205080204" pitchFamily="34" charset="-128"/>
              </a:rPr>
              <a:t>5</a:t>
            </a:r>
            <a:r>
              <a:rPr lang="en-US" altLang="fr-FR" sz="1700" dirty="0">
                <a:solidFill>
                  <a:schemeClr val="tx1"/>
                </a:solidFill>
                <a:latin typeface="Calibri" panose="020F0502020204030204" pitchFamily="34" charset="0"/>
                <a:ea typeface="ＭＳ Ｐゴシック" panose="020B0600070205080204" pitchFamily="34" charset="-128"/>
              </a:rPr>
              <a:t> = 0.77</a:t>
            </a:r>
          </a:p>
          <a:p>
            <a:pPr marL="229500" indent="-229500" eaLnBrk="1" fontAlgn="auto" hangingPunct="1">
              <a:lnSpc>
                <a:spcPct val="115000"/>
              </a:lnSpc>
              <a:defRPr/>
            </a:pPr>
            <a:r>
              <a:rPr lang="en-US" altLang="fr-FR" sz="2000" dirty="0">
                <a:solidFill>
                  <a:schemeClr val="tx1"/>
                </a:solidFill>
                <a:latin typeface="Calibri" panose="020F0502020204030204" pitchFamily="34" charset="0"/>
                <a:ea typeface="ＭＳ Ｐゴシック" panose="020B0600070205080204" pitchFamily="34" charset="-128"/>
              </a:rPr>
              <a:t>The theory never made a mistake in predicting the outcome of a hypothesis test</a:t>
            </a:r>
          </a:p>
          <a:p>
            <a:pPr marL="472500" lvl="1" indent="-229500" eaLnBrk="1" fontAlgn="auto" hangingPunct="1">
              <a:lnSpc>
                <a:spcPct val="115000"/>
              </a:lnSpc>
              <a:defRPr/>
            </a:pPr>
            <a:r>
              <a:rPr lang="en-US" altLang="fr-FR" sz="1700" dirty="0">
                <a:solidFill>
                  <a:schemeClr val="tx1"/>
                </a:solidFill>
                <a:latin typeface="Calibri" panose="020F0502020204030204" pitchFamily="34" charset="0"/>
                <a:ea typeface="ＭＳ Ｐゴシック" panose="020B0600070205080204" pitchFamily="34" charset="-128"/>
              </a:rPr>
              <a:t>The estimated probability of such an outcome is</a:t>
            </a:r>
          </a:p>
          <a:p>
            <a:pPr marL="472500" lvl="1" indent="-229500" eaLnBrk="1" fontAlgn="auto" hangingPunct="1">
              <a:lnSpc>
                <a:spcPct val="115000"/>
              </a:lnSpc>
              <a:defRPr/>
            </a:pPr>
            <a:r>
              <a:rPr lang="en-US" altLang="fr-FR" sz="1700" dirty="0">
                <a:solidFill>
                  <a:schemeClr val="tx1"/>
                </a:solidFill>
                <a:latin typeface="Calibri" panose="020F0502020204030204" pitchFamily="34" charset="0"/>
                <a:ea typeface="ＭＳ Ｐゴシック" panose="020B0600070205080204" pitchFamily="34" charset="-128"/>
              </a:rPr>
              <a:t>0.005 x 0.77 = </a:t>
            </a:r>
            <a:r>
              <a:rPr lang="en-US" altLang="fr-FR" sz="1700" dirty="0" smtClean="0">
                <a:solidFill>
                  <a:schemeClr val="tx1"/>
                </a:solidFill>
                <a:latin typeface="Calibri" panose="020F0502020204030204" pitchFamily="34" charset="0"/>
                <a:ea typeface="ＭＳ Ｐゴシック" panose="020B0600070205080204" pitchFamily="34" charset="-128"/>
              </a:rPr>
              <a:t>0.0038</a:t>
            </a:r>
            <a:endParaRPr lang="en-US" altLang="fr-FR" dirty="0">
              <a:latin typeface="Calibri" panose="020F0502020204030204" pitchFamily="34" charset="0"/>
              <a:ea typeface="ＭＳ Ｐゴシック" panose="020B0600070205080204"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Response From Elliot &amp; Maier (2013)</a:t>
            </a:r>
          </a:p>
        </p:txBody>
      </p:sp>
      <p:sp>
        <p:nvSpPr>
          <p:cNvPr id="95235" name="Rectangle 3"/>
          <p:cNvSpPr>
            <a:spLocks noGrp="1" noChangeArrowheads="1"/>
          </p:cNvSpPr>
          <p:nvPr>
            <p:ph idx="4294967295"/>
          </p:nvPr>
        </p:nvSpPr>
        <p:spPr>
          <a:xfrm>
            <a:off x="200025" y="647700"/>
            <a:ext cx="8685213" cy="4284663"/>
          </a:xfrm>
        </p:spPr>
        <p:txBody>
          <a:bodyPr anchor="t"/>
          <a:lstStyle/>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Lots of other labs have verified the red-attractiveness effect</a:t>
            </a:r>
          </a:p>
          <a:p>
            <a:pPr lvl="1" eaLnBrk="1" hangingPunct="1">
              <a:lnSpc>
                <a:spcPct val="115000"/>
              </a:lnSpc>
            </a:pPr>
            <a:r>
              <a:rPr lang="en-US" altLang="fr-FR" sz="1800" smtClean="0">
                <a:solidFill>
                  <a:schemeClr val="tx1"/>
                </a:solidFill>
                <a:latin typeface="Calibri" panose="020F0502020204030204" pitchFamily="34" charset="0"/>
                <a:ea typeface="MS PGothic" panose="020B0600070205080204" pitchFamily="34" charset="-128"/>
              </a:rPr>
              <a:t>If these other studies form part of the evidence for their theory, they only strengthen the claim of bias (which now includes other labs)</a:t>
            </a: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Conducted a replication study of Experiment 3</a:t>
            </a:r>
          </a:p>
          <a:p>
            <a:pPr lvl="1" eaLnBrk="1" hangingPunct="1">
              <a:lnSpc>
                <a:spcPct val="115000"/>
              </a:lnSpc>
            </a:pPr>
            <a:r>
              <a:rPr lang="en-US" altLang="fr-FR" sz="1800" smtClean="0">
                <a:solidFill>
                  <a:schemeClr val="tx1"/>
                </a:solidFill>
                <a:latin typeface="Calibri" panose="020F0502020204030204" pitchFamily="34" charset="0"/>
                <a:ea typeface="MS PGothic" panose="020B0600070205080204" pitchFamily="34" charset="-128"/>
              </a:rPr>
              <a:t>N</a:t>
            </a:r>
            <a:r>
              <a:rPr lang="en-US" altLang="fr-FR" sz="1800" baseline="-25000" smtClean="0">
                <a:solidFill>
                  <a:schemeClr val="tx1"/>
                </a:solidFill>
                <a:latin typeface="Calibri" panose="020F0502020204030204" pitchFamily="34" charset="0"/>
                <a:ea typeface="MS PGothic" panose="020B0600070205080204" pitchFamily="34" charset="-128"/>
              </a:rPr>
              <a:t>1</a:t>
            </a:r>
            <a:r>
              <a:rPr lang="en-US" altLang="fr-FR" sz="1800" smtClean="0">
                <a:solidFill>
                  <a:schemeClr val="tx1"/>
                </a:solidFill>
                <a:latin typeface="Calibri" panose="020F0502020204030204" pitchFamily="34" charset="0"/>
                <a:ea typeface="MS PGothic" panose="020B0600070205080204" pitchFamily="34" charset="-128"/>
              </a:rPr>
              <a:t>=75 women judged attractiveness of men</a:t>
            </a:r>
            <a:r>
              <a:rPr lang="en-US" altLang="en-US" sz="1800" smtClean="0">
                <a:solidFill>
                  <a:schemeClr val="tx1"/>
                </a:solidFill>
                <a:latin typeface="Calibri" panose="020F0502020204030204" pitchFamily="34" charset="0"/>
                <a:ea typeface="MS PGothic" panose="020B0600070205080204" pitchFamily="34" charset="-128"/>
              </a:rPr>
              <a:t>’</a:t>
            </a:r>
            <a:r>
              <a:rPr lang="en-US" altLang="fr-FR" sz="1800" smtClean="0">
                <a:solidFill>
                  <a:schemeClr val="tx1"/>
                </a:solidFill>
                <a:latin typeface="Calibri" panose="020F0502020204030204" pitchFamily="34" charset="0"/>
                <a:ea typeface="MS PGothic" panose="020B0600070205080204" pitchFamily="34" charset="-128"/>
              </a:rPr>
              <a:t>s photos with red</a:t>
            </a:r>
          </a:p>
          <a:p>
            <a:pPr lvl="1" eaLnBrk="1" hangingPunct="1">
              <a:lnSpc>
                <a:spcPct val="115000"/>
              </a:lnSpc>
            </a:pPr>
            <a:r>
              <a:rPr lang="en-US" altLang="fr-FR" sz="1800" smtClean="0">
                <a:solidFill>
                  <a:schemeClr val="tx1"/>
                </a:solidFill>
                <a:latin typeface="Calibri" panose="020F0502020204030204" pitchFamily="34" charset="0"/>
                <a:ea typeface="MS PGothic" panose="020B0600070205080204" pitchFamily="34" charset="-128"/>
              </a:rPr>
              <a:t>N</a:t>
            </a:r>
            <a:r>
              <a:rPr lang="en-US" altLang="fr-FR" sz="1800" baseline="-25000" smtClean="0">
                <a:solidFill>
                  <a:schemeClr val="tx1"/>
                </a:solidFill>
                <a:latin typeface="Calibri" panose="020F0502020204030204" pitchFamily="34" charset="0"/>
                <a:ea typeface="MS PGothic" panose="020B0600070205080204" pitchFamily="34" charset="-128"/>
              </a:rPr>
              <a:t>2</a:t>
            </a:r>
            <a:r>
              <a:rPr lang="en-US" altLang="fr-FR" sz="1800" smtClean="0">
                <a:solidFill>
                  <a:schemeClr val="tx1"/>
                </a:solidFill>
                <a:latin typeface="Calibri" panose="020F0502020204030204" pitchFamily="34" charset="0"/>
                <a:ea typeface="MS PGothic" panose="020B0600070205080204" pitchFamily="34" charset="-128"/>
              </a:rPr>
              <a:t>=69 women judged attractiveness of men</a:t>
            </a:r>
            <a:r>
              <a:rPr lang="en-US" altLang="en-US" sz="1800" smtClean="0">
                <a:solidFill>
                  <a:schemeClr val="tx1"/>
                </a:solidFill>
                <a:latin typeface="Calibri" panose="020F0502020204030204" pitchFamily="34" charset="0"/>
                <a:ea typeface="MS PGothic" panose="020B0600070205080204" pitchFamily="34" charset="-128"/>
              </a:rPr>
              <a:t>’</a:t>
            </a:r>
            <a:r>
              <a:rPr lang="en-US" altLang="fr-FR" sz="1800" smtClean="0">
                <a:solidFill>
                  <a:schemeClr val="tx1"/>
                </a:solidFill>
                <a:latin typeface="Calibri" panose="020F0502020204030204" pitchFamily="34" charset="0"/>
                <a:ea typeface="MS PGothic" panose="020B0600070205080204" pitchFamily="34" charset="-128"/>
              </a:rPr>
              <a:t>s photos with gray</a:t>
            </a:r>
          </a:p>
          <a:p>
            <a:pPr lvl="1" eaLnBrk="1" hangingPunct="1">
              <a:lnSpc>
                <a:spcPct val="115000"/>
              </a:lnSpc>
            </a:pPr>
            <a:r>
              <a:rPr lang="en-US" altLang="fr-FR" sz="1800" smtClean="0">
                <a:solidFill>
                  <a:schemeClr val="tx1"/>
                </a:solidFill>
                <a:latin typeface="Calibri" panose="020F0502020204030204" pitchFamily="34" charset="0"/>
                <a:ea typeface="MS PGothic" panose="020B0600070205080204" pitchFamily="34" charset="-128"/>
              </a:rPr>
              <a:t>Results: t= 1.51, p=.13, effect size = 0.25</a:t>
            </a: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They conclude that the effect is real, but smaller than they originally estimated</a:t>
            </a:r>
          </a:p>
          <a:p>
            <a:pPr lvl="1" eaLnBrk="1" hangingPunct="1">
              <a:lnSpc>
                <a:spcPct val="115000"/>
              </a:lnSpc>
            </a:pPr>
            <a:r>
              <a:rPr lang="en-US" altLang="fr-FR" sz="1800" smtClean="0">
                <a:solidFill>
                  <a:schemeClr val="tx1"/>
                </a:solidFill>
                <a:latin typeface="Calibri" panose="020F0502020204030204" pitchFamily="34" charset="0"/>
                <a:ea typeface="MS PGothic" panose="020B0600070205080204" pitchFamily="34" charset="-128"/>
              </a:rPr>
              <a:t>Implies that they do not believe in hypothesis testing.</a:t>
            </a:r>
          </a:p>
          <a:p>
            <a:pPr lvl="1" eaLnBrk="1" hangingPunct="1">
              <a:lnSpc>
                <a:spcPct val="110000"/>
              </a:lnSpc>
            </a:pPr>
            <a:endParaRPr lang="en-US" altLang="fr-FR" sz="2000" smtClean="0">
              <a:ea typeface="MS PGothic" panose="020B0600070205080204"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6">
            <a:extLst/>
          </p:cNvPr>
          <p:cNvGraphicFramePr>
            <a:graphicFrameLocks noGrp="1"/>
          </p:cNvGraphicFramePr>
          <p:nvPr/>
        </p:nvGraphicFramePr>
        <p:xfrm>
          <a:off x="4432234" y="1002157"/>
          <a:ext cx="4478338" cy="2955646"/>
        </p:xfrm>
        <a:graphic>
          <a:graphicData uri="http://schemas.openxmlformats.org/drawingml/2006/table">
            <a:tbl>
              <a:tblPr>
                <a:tableStyleId>{8799B23B-EC83-4686-B30A-512413B5E67A}</a:tableStyleId>
              </a:tblPr>
              <a:tblGrid>
                <a:gridCol w="1545944">
                  <a:extLst>
                    <a:ext uri="{9D8B030D-6E8A-4147-A177-3AD203B41FA5}">
                      <a16:colId xmlns:a16="http://schemas.microsoft.com/office/drawing/2014/main" xmlns="" val="20000"/>
                    </a:ext>
                  </a:extLst>
                </a:gridCol>
                <a:gridCol w="845244">
                  <a:extLst>
                    <a:ext uri="{9D8B030D-6E8A-4147-A177-3AD203B41FA5}">
                      <a16:colId xmlns:a16="http://schemas.microsoft.com/office/drawing/2014/main" xmlns="" val="20001"/>
                    </a:ext>
                  </a:extLst>
                </a:gridCol>
                <a:gridCol w="524474">
                  <a:extLst>
                    <a:ext uri="{9D8B030D-6E8A-4147-A177-3AD203B41FA5}">
                      <a16:colId xmlns:a16="http://schemas.microsoft.com/office/drawing/2014/main" xmlns="" val="20002"/>
                    </a:ext>
                  </a:extLst>
                </a:gridCol>
                <a:gridCol w="587460">
                  <a:extLst>
                    <a:ext uri="{9D8B030D-6E8A-4147-A177-3AD203B41FA5}">
                      <a16:colId xmlns:a16="http://schemas.microsoft.com/office/drawing/2014/main" xmlns="" val="20003"/>
                    </a:ext>
                  </a:extLst>
                </a:gridCol>
                <a:gridCol w="975216">
                  <a:extLst>
                    <a:ext uri="{9D8B030D-6E8A-4147-A177-3AD203B41FA5}">
                      <a16:colId xmlns:a16="http://schemas.microsoft.com/office/drawing/2014/main" xmlns="" val="20004"/>
                    </a:ext>
                  </a:extLst>
                </a:gridCol>
              </a:tblGrid>
              <a:tr h="57820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latin typeface="Calibri" panose="020F0502020204030204" pitchFamily="34" charset="0"/>
                        </a:rPr>
                        <a:t>Description</a:t>
                      </a:r>
                      <a:endParaRPr kumimoji="0" lang="en-US" sz="13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N1</a:t>
                      </a:r>
                      <a:endParaRPr kumimoji="0" lang="en-US" sz="13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N2</a:t>
                      </a:r>
                      <a:endParaRPr kumimoji="0" lang="en-US" sz="13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latin typeface="Calibri" panose="020F0502020204030204" pitchFamily="34" charset="0"/>
                        </a:rPr>
                        <a:t>Effect size</a:t>
                      </a:r>
                      <a:endParaRPr kumimoji="0" lang="en-US" sz="13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latin typeface="Calibri" panose="020F0502020204030204" pitchFamily="34" charset="0"/>
                        </a:rPr>
                        <a:t>Power from pooled ES</a:t>
                      </a:r>
                      <a:endParaRPr kumimoji="0" lang="en-US" sz="13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extLst>
                  <a:ext uri="{0D108BD9-81ED-4DB2-BD59-A6C34878D82A}">
                    <a16:rowId xmlns:a16="http://schemas.microsoft.com/office/drawing/2014/main" xmlns="" val="10000"/>
                  </a:ext>
                </a:extLst>
              </a:tr>
              <a:tr h="385470">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Exp. 1</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10</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11</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0.914</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sngStrike" cap="none" normalizeH="0" baseline="0" dirty="0">
                          <a:ln>
                            <a:noFill/>
                          </a:ln>
                          <a:effectLst/>
                          <a:latin typeface="Calibri" panose="020F0502020204030204" pitchFamily="34" charset="0"/>
                        </a:rPr>
                        <a:t>.400 </a:t>
                      </a:r>
                      <a:r>
                        <a:rPr kumimoji="0" lang="en-GB" sz="1300" u="none" strike="noStrike" cap="none" normalizeH="0" baseline="0" dirty="0">
                          <a:ln>
                            <a:noFill/>
                          </a:ln>
                          <a:effectLst/>
                          <a:latin typeface="Calibri" panose="020F0502020204030204" pitchFamily="34" charset="0"/>
                        </a:rPr>
                        <a:t> </a:t>
                      </a:r>
                      <a:r>
                        <a:rPr kumimoji="0" lang="en-GB" sz="1300" u="none" strike="noStrike" cap="none" normalizeH="0" baseline="0" dirty="0">
                          <a:ln>
                            <a:noFill/>
                          </a:ln>
                          <a:solidFill>
                            <a:schemeClr val="accent2"/>
                          </a:solidFill>
                          <a:effectLst/>
                          <a:latin typeface="Calibri" panose="020F0502020204030204" pitchFamily="34" charset="0"/>
                        </a:rPr>
                        <a:t>.212</a:t>
                      </a:r>
                      <a:endParaRPr kumimoji="0" lang="en-US" sz="1300" b="0" i="0" u="none" strike="noStrike" cap="none" normalizeH="0" baseline="0" dirty="0">
                        <a:ln>
                          <a:noFill/>
                        </a:ln>
                        <a:solidFill>
                          <a:schemeClr val="accent2"/>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1"/>
                  </a:ext>
                </a:extLst>
              </a:tr>
              <a:tr h="385470">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Exp. 2</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20</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12</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1.089</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sngStrike" cap="none" normalizeH="0" baseline="0" dirty="0">
                          <a:ln>
                            <a:noFill/>
                          </a:ln>
                          <a:effectLst/>
                          <a:latin typeface="Calibri" panose="020F0502020204030204" pitchFamily="34" charset="0"/>
                        </a:rPr>
                        <a:t>.562</a:t>
                      </a:r>
                      <a:r>
                        <a:rPr kumimoji="0" lang="en-GB" sz="1300" u="none" strike="noStrike" cap="none" normalizeH="0" baseline="0" dirty="0">
                          <a:ln>
                            <a:noFill/>
                          </a:ln>
                          <a:effectLst/>
                          <a:latin typeface="Calibri" panose="020F0502020204030204" pitchFamily="34" charset="0"/>
                        </a:rPr>
                        <a:t> </a:t>
                      </a:r>
                      <a:r>
                        <a:rPr kumimoji="0" lang="en-GB" sz="1300" u="none" strike="noStrike" cap="none" normalizeH="0" baseline="0" dirty="0">
                          <a:ln>
                            <a:noFill/>
                          </a:ln>
                          <a:solidFill>
                            <a:schemeClr val="accent2"/>
                          </a:solidFill>
                          <a:effectLst/>
                          <a:latin typeface="Calibri" panose="020F0502020204030204" pitchFamily="34" charset="0"/>
                        </a:rPr>
                        <a:t>.297</a:t>
                      </a:r>
                      <a:endParaRPr kumimoji="0" lang="en-US" sz="1300" b="0" i="0" u="none" strike="sngStrike" cap="none" normalizeH="0" baseline="0" dirty="0">
                        <a:ln>
                          <a:noFill/>
                        </a:ln>
                        <a:solidFill>
                          <a:schemeClr val="accent2"/>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2"/>
                  </a:ext>
                </a:extLst>
              </a:tr>
              <a:tr h="385470">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Exp. 3</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16</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17</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0.829</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sngStrike" cap="none" normalizeH="0" baseline="0" dirty="0">
                          <a:ln>
                            <a:noFill/>
                          </a:ln>
                          <a:effectLst/>
                          <a:latin typeface="Calibri" panose="020F0502020204030204" pitchFamily="34" charset="0"/>
                        </a:rPr>
                        <a:t>.589</a:t>
                      </a:r>
                      <a:r>
                        <a:rPr kumimoji="0" lang="en-GB" sz="1300" u="none" strike="noStrike" cap="none" normalizeH="0" baseline="0" dirty="0">
                          <a:ln>
                            <a:noFill/>
                          </a:ln>
                          <a:effectLst/>
                          <a:latin typeface="Calibri" panose="020F0502020204030204" pitchFamily="34" charset="0"/>
                        </a:rPr>
                        <a:t> </a:t>
                      </a:r>
                      <a:r>
                        <a:rPr kumimoji="0" lang="en-GB" sz="1300" u="none" strike="noStrike" cap="none" normalizeH="0" baseline="0" dirty="0">
                          <a:ln>
                            <a:noFill/>
                          </a:ln>
                          <a:solidFill>
                            <a:schemeClr val="accent2"/>
                          </a:solidFill>
                          <a:effectLst/>
                          <a:latin typeface="Calibri" panose="020F0502020204030204" pitchFamily="34" charset="0"/>
                        </a:rPr>
                        <a:t>.316</a:t>
                      </a:r>
                      <a:endParaRPr kumimoji="0" lang="en-US" sz="1300" b="0" i="0" u="none" strike="sngStrike" cap="none" normalizeH="0" baseline="0" dirty="0">
                        <a:ln>
                          <a:noFill/>
                        </a:ln>
                        <a:solidFill>
                          <a:schemeClr val="accent2"/>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3"/>
                  </a:ext>
                </a:extLst>
              </a:tr>
              <a:tr h="385470">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Exp. 4</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27</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28</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0.54</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sngStrike" cap="none" normalizeH="0" baseline="0" dirty="0">
                          <a:ln>
                            <a:noFill/>
                          </a:ln>
                          <a:effectLst/>
                          <a:latin typeface="Calibri" panose="020F0502020204030204" pitchFamily="34" charset="0"/>
                        </a:rPr>
                        <a:t>.816</a:t>
                      </a:r>
                      <a:r>
                        <a:rPr kumimoji="0" lang="en-GB" sz="1300" u="none" strike="noStrike" cap="none" normalizeH="0" baseline="0" dirty="0">
                          <a:ln>
                            <a:noFill/>
                          </a:ln>
                          <a:effectLst/>
                          <a:latin typeface="Calibri" panose="020F0502020204030204" pitchFamily="34" charset="0"/>
                        </a:rPr>
                        <a:t> </a:t>
                      </a:r>
                      <a:r>
                        <a:rPr kumimoji="0" lang="en-GB" sz="1300" u="none" strike="noStrike" cap="none" normalizeH="0" baseline="0" dirty="0">
                          <a:ln>
                            <a:noFill/>
                          </a:ln>
                          <a:solidFill>
                            <a:schemeClr val="accent2"/>
                          </a:solidFill>
                          <a:effectLst/>
                          <a:latin typeface="Calibri" panose="020F0502020204030204" pitchFamily="34" charset="0"/>
                        </a:rPr>
                        <a:t>.491</a:t>
                      </a:r>
                      <a:endParaRPr kumimoji="0" lang="en-US" sz="1300" b="0" i="0" u="none" strike="sngStrike" cap="none" normalizeH="0" baseline="0" dirty="0">
                        <a:ln>
                          <a:noFill/>
                        </a:ln>
                        <a:solidFill>
                          <a:schemeClr val="accent2"/>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4"/>
                  </a:ext>
                </a:extLst>
              </a:tr>
              <a:tr h="385470">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Exp. 7</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12</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15</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noStrike" cap="none" normalizeH="0" baseline="0" dirty="0">
                          <a:ln>
                            <a:noFill/>
                          </a:ln>
                          <a:effectLst/>
                          <a:latin typeface="Calibri" panose="020F0502020204030204" pitchFamily="34" charset="0"/>
                        </a:rPr>
                        <a:t>0.824</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300" u="none" strike="sngStrike" cap="none" normalizeH="0" baseline="0" dirty="0">
                          <a:ln>
                            <a:noFill/>
                          </a:ln>
                          <a:effectLst/>
                          <a:latin typeface="Calibri" panose="020F0502020204030204" pitchFamily="34" charset="0"/>
                        </a:rPr>
                        <a:t>.496</a:t>
                      </a:r>
                      <a:r>
                        <a:rPr kumimoji="0" lang="en-GB" sz="1300" u="none" strike="noStrike" cap="none" normalizeH="0" baseline="0" dirty="0">
                          <a:ln>
                            <a:noFill/>
                          </a:ln>
                          <a:effectLst/>
                          <a:latin typeface="Calibri" panose="020F0502020204030204" pitchFamily="34" charset="0"/>
                        </a:rPr>
                        <a:t> </a:t>
                      </a:r>
                      <a:r>
                        <a:rPr kumimoji="0" lang="en-GB" sz="1300" u="none" strike="noStrike" cap="none" normalizeH="0" baseline="0" dirty="0">
                          <a:ln>
                            <a:noFill/>
                          </a:ln>
                          <a:solidFill>
                            <a:schemeClr val="accent2"/>
                          </a:solidFill>
                          <a:effectLst/>
                          <a:latin typeface="Calibri" panose="020F0502020204030204" pitchFamily="34" charset="0"/>
                        </a:rPr>
                        <a:t>.262</a:t>
                      </a:r>
                      <a:endParaRPr kumimoji="0" lang="en-US" sz="1300" b="0" i="0" u="none" strike="sngStrike" cap="none" normalizeH="0" baseline="0" dirty="0">
                        <a:ln>
                          <a:noFill/>
                        </a:ln>
                        <a:solidFill>
                          <a:schemeClr val="accent2"/>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5"/>
                  </a:ext>
                </a:extLst>
              </a:tr>
              <a:tr h="385470">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US" sz="1300" u="none" strike="noStrike" cap="none" normalizeH="0" baseline="0" dirty="0">
                          <a:ln>
                            <a:noFill/>
                          </a:ln>
                          <a:effectLst/>
                          <a:latin typeface="Calibri" panose="020F0502020204030204" pitchFamily="34" charset="0"/>
                        </a:rPr>
                        <a:t>Replication</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US" sz="1300" u="none" strike="noStrike" cap="none" normalizeH="0" baseline="0" dirty="0">
                          <a:ln>
                            <a:noFill/>
                          </a:ln>
                          <a:effectLst/>
                          <a:latin typeface="Calibri" panose="020F0502020204030204" pitchFamily="34" charset="0"/>
                        </a:rPr>
                        <a:t>75</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US" sz="1300" u="none" strike="noStrike" cap="none" normalizeH="0" baseline="0" dirty="0">
                          <a:ln>
                            <a:noFill/>
                          </a:ln>
                          <a:effectLst/>
                          <a:latin typeface="Calibri" panose="020F0502020204030204" pitchFamily="34" charset="0"/>
                        </a:rPr>
                        <a:t>69</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US" sz="1300" u="none" strike="noStrike" cap="none" normalizeH="0" baseline="0" dirty="0">
                          <a:ln>
                            <a:noFill/>
                          </a:ln>
                          <a:effectLst/>
                          <a:latin typeface="Calibri" panose="020F0502020204030204" pitchFamily="34" charset="0"/>
                        </a:rPr>
                        <a:t>0.251</a:t>
                      </a:r>
                      <a:endParaRPr kumimoji="0" lang="en-US" sz="13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US" sz="1300" u="none" strike="noStrike" cap="none" normalizeH="0" baseline="0" dirty="0">
                          <a:ln>
                            <a:noFill/>
                          </a:ln>
                          <a:solidFill>
                            <a:schemeClr val="accent2"/>
                          </a:solidFill>
                          <a:effectLst/>
                          <a:latin typeface="Calibri" panose="020F0502020204030204" pitchFamily="34" charset="0"/>
                        </a:rPr>
                        <a:t>.887</a:t>
                      </a:r>
                      <a:endParaRPr kumimoji="0" lang="en-US" sz="1300" b="0" i="0" u="none" strike="noStrike" cap="none" normalizeH="0" baseline="0" dirty="0">
                        <a:ln>
                          <a:noFill/>
                        </a:ln>
                        <a:solidFill>
                          <a:schemeClr val="accent2"/>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6"/>
                  </a:ext>
                </a:extLst>
              </a:tr>
            </a:tbl>
          </a:graphicData>
        </a:graphic>
      </p:graphicFrame>
      <p:sp>
        <p:nvSpPr>
          <p:cNvPr id="97283"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Analysis: Attractiveness 2</a:t>
            </a:r>
          </a:p>
        </p:txBody>
      </p:sp>
      <p:sp>
        <p:nvSpPr>
          <p:cNvPr id="76877" name="Rectangle 3">
            <a:extLst/>
          </p:cNvPr>
          <p:cNvSpPr txBox="1">
            <a:spLocks noChangeArrowheads="1"/>
          </p:cNvSpPr>
          <p:nvPr/>
        </p:nvSpPr>
        <p:spPr bwMode="auto">
          <a:xfrm>
            <a:off x="-6531" y="666750"/>
            <a:ext cx="4478338" cy="4000500"/>
          </a:xfrm>
          <a:prstGeom prst="rect">
            <a:avLst/>
          </a:prstGeom>
          <a:noFill/>
          <a:ln>
            <a:noFill/>
          </a:ln>
          <a:extLst/>
        </p:spPr>
        <p:txBody>
          <a:bodyPr lIns="90488" tIns="44450" rIns="90488" bIns="44450"/>
          <a:lstStyle>
            <a:lvl1pPr marL="342900" indent="-342900">
              <a:defRPr sz="2400">
                <a:solidFill>
                  <a:schemeClr val="tx1"/>
                </a:solidFill>
                <a:latin typeface="Arial" charset="0"/>
                <a:ea typeface="ＭＳ Ｐゴシック" charset="0"/>
                <a:cs typeface="ＭＳ Ｐゴシック" charset="0"/>
              </a:defRPr>
            </a:lvl1pPr>
            <a:lvl2pPr marL="800100" indent="-3429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lnSpc>
                <a:spcPct val="115000"/>
              </a:lnSpc>
              <a:spcBef>
                <a:spcPct val="30000"/>
              </a:spcBef>
              <a:spcAft>
                <a:spcPts val="0"/>
              </a:spcAft>
              <a:buClr>
                <a:schemeClr val="tx2"/>
              </a:buClr>
              <a:buSzPct val="50000"/>
              <a:buFont typeface="Wingdings" panose="05000000000000000000" pitchFamily="2" charset="2"/>
              <a:buChar char="§"/>
              <a:defRPr/>
            </a:pPr>
            <a:r>
              <a:rPr lang="en-US" sz="2000" kern="0" dirty="0">
                <a:latin typeface="Calibri" panose="020F0502020204030204" pitchFamily="34" charset="0"/>
                <a:sym typeface="Arial"/>
              </a:rPr>
              <a:t>Pooled effect size is </a:t>
            </a:r>
          </a:p>
          <a:p>
            <a:pPr lvl="1" eaLnBrk="1" fontAlgn="auto" hangingPunct="1">
              <a:lnSpc>
                <a:spcPct val="115000"/>
              </a:lnSpc>
              <a:spcBef>
                <a:spcPct val="30000"/>
              </a:spcBef>
              <a:spcAft>
                <a:spcPts val="0"/>
              </a:spcAft>
              <a:buClr>
                <a:schemeClr val="tx2"/>
              </a:buClr>
              <a:buSzPct val="50000"/>
              <a:buFont typeface="Wingdings" panose="05000000000000000000" pitchFamily="2" charset="2"/>
              <a:buChar char="§"/>
              <a:defRPr/>
            </a:pPr>
            <a:r>
              <a:rPr lang="en-US" sz="2000" kern="0" dirty="0">
                <a:latin typeface="Calibri" panose="020F0502020204030204" pitchFamily="34" charset="0"/>
                <a:cs typeface="ＭＳ Ｐゴシック" charset="0"/>
                <a:sym typeface="Arial"/>
              </a:rPr>
              <a:t>g</a:t>
            </a:r>
            <a:r>
              <a:rPr lang="en-US" sz="2000" kern="0" baseline="30000" dirty="0">
                <a:latin typeface="Calibri" panose="020F0502020204030204" pitchFamily="34" charset="0"/>
                <a:cs typeface="ＭＳ Ｐゴシック" charset="0"/>
                <a:sym typeface="Arial"/>
              </a:rPr>
              <a:t>*</a:t>
            </a:r>
            <a:r>
              <a:rPr lang="en-US" sz="2000" kern="0" dirty="0">
                <a:latin typeface="Calibri" panose="020F0502020204030204" pitchFamily="34" charset="0"/>
                <a:cs typeface="ＭＳ Ｐゴシック" charset="0"/>
                <a:sym typeface="Arial"/>
              </a:rPr>
              <a:t>=</a:t>
            </a:r>
            <a:r>
              <a:rPr lang="en-US" sz="2000" strike="sngStrike" kern="0" dirty="0">
                <a:latin typeface="Calibri" panose="020F0502020204030204" pitchFamily="34" charset="0"/>
                <a:cs typeface="ＭＳ Ｐゴシック" charset="0"/>
                <a:sym typeface="Arial"/>
              </a:rPr>
              <a:t>0.785 </a:t>
            </a:r>
            <a:r>
              <a:rPr lang="en-US" sz="2000" kern="0" dirty="0">
                <a:latin typeface="Calibri" panose="020F0502020204030204" pitchFamily="34" charset="0"/>
                <a:cs typeface="ＭＳ Ｐゴシック" charset="0"/>
                <a:sym typeface="Arial"/>
              </a:rPr>
              <a:t> </a:t>
            </a:r>
            <a:r>
              <a:rPr lang="en-US" sz="2000" kern="0" dirty="0">
                <a:solidFill>
                  <a:schemeClr val="accent2"/>
                </a:solidFill>
                <a:latin typeface="Calibri" panose="020F0502020204030204" pitchFamily="34" charset="0"/>
                <a:cs typeface="ＭＳ Ｐゴシック" charset="0"/>
                <a:sym typeface="Arial"/>
              </a:rPr>
              <a:t>0.532</a:t>
            </a:r>
          </a:p>
          <a:p>
            <a:pPr eaLnBrk="1" fontAlgn="auto" hangingPunct="1">
              <a:lnSpc>
                <a:spcPct val="115000"/>
              </a:lnSpc>
              <a:spcBef>
                <a:spcPct val="30000"/>
              </a:spcBef>
              <a:spcAft>
                <a:spcPts val="0"/>
              </a:spcAft>
              <a:buClr>
                <a:schemeClr val="tx2"/>
              </a:buClr>
              <a:buSzPct val="50000"/>
              <a:buFont typeface="Wingdings" panose="05000000000000000000" pitchFamily="2" charset="2"/>
              <a:buChar char="§"/>
              <a:defRPr/>
            </a:pPr>
            <a:r>
              <a:rPr lang="en-US" sz="2000" kern="0" dirty="0">
                <a:latin typeface="Calibri" panose="020F0502020204030204" pitchFamily="34" charset="0"/>
                <a:sym typeface="Arial"/>
              </a:rPr>
              <a:t>Given the power values, the expected number of rejections is </a:t>
            </a:r>
            <a:r>
              <a:rPr lang="en-US" sz="2000" i="1" kern="0" dirty="0">
                <a:latin typeface="Calibri" panose="020F0502020204030204" pitchFamily="34" charset="0"/>
                <a:sym typeface="Arial"/>
              </a:rPr>
              <a:t>E</a:t>
            </a:r>
            <a:r>
              <a:rPr lang="en-US" sz="2000" kern="0" dirty="0">
                <a:latin typeface="Calibri" panose="020F0502020204030204" pitchFamily="34" charset="0"/>
                <a:sym typeface="Arial"/>
              </a:rPr>
              <a:t>=</a:t>
            </a:r>
            <a:r>
              <a:rPr lang="en-US" sz="2000" strike="sngStrike" kern="0" dirty="0">
                <a:latin typeface="Calibri" panose="020F0502020204030204" pitchFamily="34" charset="0"/>
                <a:sym typeface="Arial"/>
              </a:rPr>
              <a:t>2.86</a:t>
            </a:r>
            <a:r>
              <a:rPr lang="en-US" sz="2000" kern="0" dirty="0">
                <a:latin typeface="Calibri" panose="020F0502020204030204" pitchFamily="34" charset="0"/>
                <a:sym typeface="Arial"/>
              </a:rPr>
              <a:t> </a:t>
            </a:r>
            <a:r>
              <a:rPr lang="en-US" sz="2000" kern="0" dirty="0">
                <a:solidFill>
                  <a:schemeClr val="accent2"/>
                </a:solidFill>
                <a:latin typeface="Calibri" panose="020F0502020204030204" pitchFamily="34" charset="0"/>
                <a:sym typeface="Arial"/>
              </a:rPr>
              <a:t>2.47</a:t>
            </a:r>
          </a:p>
          <a:p>
            <a:pPr eaLnBrk="1" fontAlgn="auto" hangingPunct="1">
              <a:lnSpc>
                <a:spcPct val="115000"/>
              </a:lnSpc>
              <a:spcBef>
                <a:spcPct val="30000"/>
              </a:spcBef>
              <a:spcAft>
                <a:spcPts val="0"/>
              </a:spcAft>
              <a:buClr>
                <a:schemeClr val="tx2"/>
              </a:buClr>
              <a:buSzPct val="50000"/>
              <a:buFont typeface="Wingdings" panose="05000000000000000000" pitchFamily="2" charset="2"/>
              <a:buChar char="§"/>
              <a:defRPr/>
            </a:pPr>
            <a:r>
              <a:rPr lang="en-US" sz="2000" kern="0" dirty="0">
                <a:latin typeface="Calibri" panose="020F0502020204030204" pitchFamily="34" charset="0"/>
                <a:sym typeface="Arial"/>
              </a:rPr>
              <a:t>The estimated probability of five out of </a:t>
            </a:r>
            <a:r>
              <a:rPr lang="en-US" sz="2000" strike="sngStrike" kern="0" dirty="0">
                <a:latin typeface="Calibri" panose="020F0502020204030204" pitchFamily="34" charset="0"/>
                <a:sym typeface="Arial"/>
              </a:rPr>
              <a:t>five</a:t>
            </a:r>
            <a:r>
              <a:rPr lang="en-US" sz="2000" kern="0" dirty="0">
                <a:latin typeface="Calibri" panose="020F0502020204030204" pitchFamily="34" charset="0"/>
                <a:sym typeface="Arial"/>
              </a:rPr>
              <a:t> </a:t>
            </a:r>
            <a:r>
              <a:rPr lang="en-US" sz="2000" kern="0" dirty="0">
                <a:solidFill>
                  <a:schemeClr val="accent2"/>
                </a:solidFill>
                <a:latin typeface="Calibri" panose="020F0502020204030204" pitchFamily="34" charset="0"/>
                <a:sym typeface="Arial"/>
              </a:rPr>
              <a:t>six</a:t>
            </a:r>
            <a:r>
              <a:rPr lang="en-US" sz="2000" kern="0" dirty="0">
                <a:latin typeface="Calibri" panose="020F0502020204030204" pitchFamily="34" charset="0"/>
                <a:sym typeface="Arial"/>
              </a:rPr>
              <a:t> experiments like these to reject the null is </a:t>
            </a:r>
            <a:r>
              <a:rPr lang="en-US" sz="2000" strike="sngStrike" kern="0" dirty="0">
                <a:latin typeface="Calibri" panose="020F0502020204030204" pitchFamily="34" charset="0"/>
                <a:sym typeface="Arial"/>
              </a:rPr>
              <a:t>0.054</a:t>
            </a:r>
            <a:r>
              <a:rPr lang="en-US" sz="2000" kern="0" dirty="0">
                <a:latin typeface="Calibri" panose="020F0502020204030204" pitchFamily="34" charset="0"/>
                <a:sym typeface="Arial"/>
              </a:rPr>
              <a:t> </a:t>
            </a:r>
            <a:r>
              <a:rPr lang="en-US" sz="2000" kern="0" dirty="0">
                <a:solidFill>
                  <a:schemeClr val="accent2"/>
                </a:solidFill>
                <a:latin typeface="Calibri" panose="020F0502020204030204" pitchFamily="34" charset="0"/>
                <a:sym typeface="Arial"/>
              </a:rPr>
              <a:t>0.030</a:t>
            </a:r>
            <a:endParaRPr lang="en-US" sz="2000" strike="sngStrike" kern="0" dirty="0">
              <a:solidFill>
                <a:schemeClr val="accent2"/>
              </a:solidFill>
              <a:latin typeface="Calibri" panose="020F0502020204030204" pitchFamily="34" charset="0"/>
              <a:sym typeface="Arial"/>
            </a:endParaRPr>
          </a:p>
          <a:p>
            <a:pPr eaLnBrk="1" fontAlgn="auto" hangingPunct="1">
              <a:lnSpc>
                <a:spcPct val="115000"/>
              </a:lnSpc>
              <a:spcBef>
                <a:spcPct val="30000"/>
              </a:spcBef>
              <a:spcAft>
                <a:spcPts val="0"/>
              </a:spcAft>
              <a:buClr>
                <a:schemeClr val="tx2"/>
              </a:buClr>
              <a:buSzPct val="50000"/>
              <a:buFont typeface="Monotype Sorts" charset="0"/>
              <a:buChar char="l"/>
              <a:defRPr/>
            </a:pPr>
            <a:endParaRPr lang="en-US" sz="2000" kern="0" dirty="0">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6">
            <a:extLst/>
          </p:cNvPr>
          <p:cNvGraphicFramePr>
            <a:graphicFrameLocks noGrp="1"/>
          </p:cNvGraphicFramePr>
          <p:nvPr/>
        </p:nvGraphicFramePr>
        <p:xfrm>
          <a:off x="4983480" y="1518908"/>
          <a:ext cx="4025662" cy="2987039"/>
        </p:xfrm>
        <a:graphic>
          <a:graphicData uri="http://schemas.openxmlformats.org/drawingml/2006/table">
            <a:tbl>
              <a:tblPr>
                <a:tableStyleId>{8799B23B-EC83-4686-B30A-512413B5E67A}</a:tableStyleId>
              </a:tblPr>
              <a:tblGrid>
                <a:gridCol w="1015220">
                  <a:extLst>
                    <a:ext uri="{9D8B030D-6E8A-4147-A177-3AD203B41FA5}">
                      <a16:colId xmlns:a16="http://schemas.microsoft.com/office/drawing/2014/main" xmlns="" val="20000"/>
                    </a:ext>
                  </a:extLst>
                </a:gridCol>
                <a:gridCol w="480753">
                  <a:extLst>
                    <a:ext uri="{9D8B030D-6E8A-4147-A177-3AD203B41FA5}">
                      <a16:colId xmlns:a16="http://schemas.microsoft.com/office/drawing/2014/main" xmlns="" val="20001"/>
                    </a:ext>
                  </a:extLst>
                </a:gridCol>
                <a:gridCol w="399034">
                  <a:extLst>
                    <a:ext uri="{9D8B030D-6E8A-4147-A177-3AD203B41FA5}">
                      <a16:colId xmlns:a16="http://schemas.microsoft.com/office/drawing/2014/main" xmlns="" val="20002"/>
                    </a:ext>
                  </a:extLst>
                </a:gridCol>
                <a:gridCol w="564838">
                  <a:extLst>
                    <a:ext uri="{9D8B030D-6E8A-4147-A177-3AD203B41FA5}">
                      <a16:colId xmlns:a16="http://schemas.microsoft.com/office/drawing/2014/main" xmlns="" val="20003"/>
                    </a:ext>
                  </a:extLst>
                </a:gridCol>
                <a:gridCol w="1565817">
                  <a:extLst>
                    <a:ext uri="{9D8B030D-6E8A-4147-A177-3AD203B41FA5}">
                      <a16:colId xmlns:a16="http://schemas.microsoft.com/office/drawing/2014/main" xmlns="" val="20004"/>
                    </a:ext>
                  </a:extLst>
                </a:gridCol>
              </a:tblGrid>
              <a:tr h="37936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Description</a:t>
                      </a:r>
                      <a:endParaRPr kumimoji="0" lang="en-US" sz="14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N1</a:t>
                      </a:r>
                      <a:endParaRPr kumimoji="0" lang="en-US" sz="14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N2</a:t>
                      </a:r>
                      <a:endParaRPr kumimoji="0" lang="en-US" sz="14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Effect size</a:t>
                      </a:r>
                      <a:endParaRPr kumimoji="0" lang="en-US" sz="14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Power from pooled ES</a:t>
                      </a:r>
                      <a:endParaRPr kumimoji="0" lang="en-US" sz="14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68580" marR="68580" marT="0" marB="0" anchor="ctr" horzOverflow="overflow"/>
                </a:tc>
                <a:extLst>
                  <a:ext uri="{0D108BD9-81ED-4DB2-BD59-A6C34878D82A}">
                    <a16:rowId xmlns:a16="http://schemas.microsoft.com/office/drawing/2014/main" xmlns="" val="10000"/>
                  </a:ext>
                </a:extLst>
              </a:tr>
              <a:tr h="379367">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Exp. 1</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10</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11</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0.914</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sngStrike" cap="none" normalizeH="0" baseline="0" dirty="0">
                          <a:ln>
                            <a:noFill/>
                          </a:ln>
                          <a:effectLst/>
                          <a:latin typeface="Calibri" panose="020F0502020204030204" pitchFamily="34" charset="0"/>
                        </a:rPr>
                        <a:t>.400 .212</a:t>
                      </a:r>
                      <a:r>
                        <a:rPr kumimoji="0" lang="en-GB" sz="1400" u="none" strike="noStrike" cap="none" normalizeH="0" baseline="0" dirty="0">
                          <a:ln>
                            <a:noFill/>
                          </a:ln>
                          <a:effectLst/>
                          <a:latin typeface="Calibri" panose="020F0502020204030204" pitchFamily="34" charset="0"/>
                        </a:rPr>
                        <a:t> </a:t>
                      </a:r>
                      <a:r>
                        <a:rPr kumimoji="0" lang="en-GB" sz="1400" u="none" strike="noStrike" cap="none" normalizeH="0" baseline="0" dirty="0">
                          <a:ln>
                            <a:noFill/>
                          </a:ln>
                          <a:solidFill>
                            <a:schemeClr val="accent2"/>
                          </a:solidFill>
                          <a:effectLst/>
                          <a:latin typeface="Calibri" panose="020F0502020204030204" pitchFamily="34" charset="0"/>
                        </a:rPr>
                        <a:t>.085</a:t>
                      </a:r>
                      <a:endParaRPr kumimoji="0" lang="en-US" sz="1400" b="0" i="0" u="none" strike="sngStrike" cap="none" normalizeH="0" baseline="0" dirty="0">
                        <a:ln>
                          <a:noFill/>
                        </a:ln>
                        <a:solidFill>
                          <a:schemeClr val="accent2"/>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1"/>
                  </a:ext>
                </a:extLst>
              </a:tr>
              <a:tr h="379367">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Exp. 2</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20</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12</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1.089</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sngStrike" cap="none" normalizeH="0" baseline="0" dirty="0">
                          <a:ln>
                            <a:noFill/>
                          </a:ln>
                          <a:effectLst/>
                          <a:latin typeface="Calibri" panose="020F0502020204030204" pitchFamily="34" charset="0"/>
                        </a:rPr>
                        <a:t>.562 .297</a:t>
                      </a:r>
                      <a:r>
                        <a:rPr kumimoji="0" lang="en-GB" sz="1400" u="none" strike="noStrike" cap="none" normalizeH="0" baseline="0" dirty="0">
                          <a:ln>
                            <a:noFill/>
                          </a:ln>
                          <a:effectLst/>
                          <a:latin typeface="Calibri" panose="020F0502020204030204" pitchFamily="34" charset="0"/>
                        </a:rPr>
                        <a:t> </a:t>
                      </a:r>
                      <a:r>
                        <a:rPr kumimoji="0" lang="en-GB" sz="1400" u="none" strike="noStrike" cap="none" normalizeH="0" baseline="0" dirty="0">
                          <a:ln>
                            <a:noFill/>
                          </a:ln>
                          <a:solidFill>
                            <a:schemeClr val="accent2"/>
                          </a:solidFill>
                          <a:effectLst/>
                          <a:latin typeface="Calibri" panose="020F0502020204030204" pitchFamily="34" charset="0"/>
                        </a:rPr>
                        <a:t>.103</a:t>
                      </a:r>
                      <a:endParaRPr kumimoji="0" lang="en-US" sz="1400" b="0" i="0" u="none" strike="sngStrike" cap="none" normalizeH="0" baseline="0" dirty="0">
                        <a:ln>
                          <a:noFill/>
                        </a:ln>
                        <a:solidFill>
                          <a:schemeClr val="accent2"/>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2"/>
                  </a:ext>
                </a:extLst>
              </a:tr>
              <a:tr h="379367">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Exp. 3</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16</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17</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0.829</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sngStrike" cap="none" normalizeH="0" baseline="0" dirty="0">
                          <a:ln>
                            <a:noFill/>
                          </a:ln>
                          <a:effectLst/>
                          <a:latin typeface="Calibri" panose="020F0502020204030204" pitchFamily="34" charset="0"/>
                        </a:rPr>
                        <a:t>.589 .316</a:t>
                      </a:r>
                      <a:r>
                        <a:rPr kumimoji="0" lang="en-GB" sz="1400" u="none" strike="noStrike" cap="none" normalizeH="0" baseline="0" dirty="0">
                          <a:ln>
                            <a:noFill/>
                          </a:ln>
                          <a:effectLst/>
                          <a:latin typeface="Calibri" panose="020F0502020204030204" pitchFamily="34" charset="0"/>
                        </a:rPr>
                        <a:t> </a:t>
                      </a:r>
                      <a:r>
                        <a:rPr kumimoji="0" lang="en-GB" sz="1400" u="none" strike="noStrike" cap="none" normalizeH="0" baseline="0" dirty="0">
                          <a:ln>
                            <a:noFill/>
                          </a:ln>
                          <a:solidFill>
                            <a:schemeClr val="accent2"/>
                          </a:solidFill>
                          <a:effectLst/>
                          <a:latin typeface="Calibri" panose="020F0502020204030204" pitchFamily="34" charset="0"/>
                        </a:rPr>
                        <a:t>.107</a:t>
                      </a:r>
                      <a:endParaRPr kumimoji="0" lang="en-US" sz="1400" b="0" i="0" u="none" strike="sngStrike" cap="none" normalizeH="0" baseline="0" dirty="0">
                        <a:ln>
                          <a:noFill/>
                        </a:ln>
                        <a:solidFill>
                          <a:schemeClr val="accent2"/>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3"/>
                  </a:ext>
                </a:extLst>
              </a:tr>
              <a:tr h="379367">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Exp. 4</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27</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28</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0.54</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sngStrike" cap="none" normalizeH="0" baseline="0" dirty="0">
                          <a:ln>
                            <a:noFill/>
                          </a:ln>
                          <a:effectLst/>
                          <a:latin typeface="Calibri" panose="020F0502020204030204" pitchFamily="34" charset="0"/>
                        </a:rPr>
                        <a:t>.816 .491</a:t>
                      </a:r>
                      <a:r>
                        <a:rPr kumimoji="0" lang="en-GB" sz="1400" u="none" strike="noStrike" cap="none" normalizeH="0" baseline="0" dirty="0">
                          <a:ln>
                            <a:noFill/>
                          </a:ln>
                          <a:effectLst/>
                          <a:latin typeface="Calibri" panose="020F0502020204030204" pitchFamily="34" charset="0"/>
                        </a:rPr>
                        <a:t>  </a:t>
                      </a:r>
                      <a:r>
                        <a:rPr kumimoji="0" lang="en-GB" sz="1400" u="none" strike="noStrike" cap="none" normalizeH="0" baseline="0" dirty="0">
                          <a:ln>
                            <a:noFill/>
                          </a:ln>
                          <a:solidFill>
                            <a:schemeClr val="accent2"/>
                          </a:solidFill>
                          <a:effectLst/>
                          <a:latin typeface="Calibri" panose="020F0502020204030204" pitchFamily="34" charset="0"/>
                        </a:rPr>
                        <a:t>.149</a:t>
                      </a:r>
                      <a:endParaRPr kumimoji="0" lang="en-US" sz="1400" b="0" i="0" u="none" strike="sngStrike" cap="none" normalizeH="0" baseline="0" dirty="0">
                        <a:ln>
                          <a:noFill/>
                        </a:ln>
                        <a:solidFill>
                          <a:schemeClr val="accent2"/>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4"/>
                  </a:ext>
                </a:extLst>
              </a:tr>
              <a:tr h="379367">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Exp. 7</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12</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15</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noStrike" cap="none" normalizeH="0" baseline="0" dirty="0">
                          <a:ln>
                            <a:noFill/>
                          </a:ln>
                          <a:effectLst/>
                          <a:latin typeface="Calibri" panose="020F0502020204030204" pitchFamily="34" charset="0"/>
                        </a:rPr>
                        <a:t>0.824</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GB" sz="1400" u="none" strike="sngStrike" cap="none" normalizeH="0" baseline="0" dirty="0">
                          <a:ln>
                            <a:noFill/>
                          </a:ln>
                          <a:effectLst/>
                          <a:latin typeface="Calibri" panose="020F0502020204030204" pitchFamily="34" charset="0"/>
                        </a:rPr>
                        <a:t>.496 .262 </a:t>
                      </a:r>
                      <a:r>
                        <a:rPr kumimoji="0" lang="en-GB" sz="1400" u="none" strike="noStrike" cap="none" normalizeH="0" baseline="0" dirty="0">
                          <a:ln>
                            <a:noFill/>
                          </a:ln>
                          <a:effectLst/>
                          <a:latin typeface="Calibri" panose="020F0502020204030204" pitchFamily="34" charset="0"/>
                        </a:rPr>
                        <a:t>  </a:t>
                      </a:r>
                      <a:r>
                        <a:rPr kumimoji="0" lang="en-GB" sz="1400" u="none" strike="noStrike" cap="none" normalizeH="0" baseline="0" dirty="0">
                          <a:ln>
                            <a:noFill/>
                          </a:ln>
                          <a:solidFill>
                            <a:schemeClr val="accent2"/>
                          </a:solidFill>
                          <a:effectLst/>
                          <a:latin typeface="Calibri" panose="020F0502020204030204" pitchFamily="34" charset="0"/>
                        </a:rPr>
                        <a:t>.095</a:t>
                      </a:r>
                      <a:endParaRPr kumimoji="0" lang="en-US" sz="1400" b="0" i="0" u="none" strike="sngStrike" cap="none" normalizeH="0" baseline="0" dirty="0">
                        <a:ln>
                          <a:noFill/>
                        </a:ln>
                        <a:solidFill>
                          <a:schemeClr val="accent2"/>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5"/>
                  </a:ext>
                </a:extLst>
              </a:tr>
              <a:tr h="379367">
                <a:tc>
                  <a:txBody>
                    <a:bodyPr/>
                    <a:lstStyle/>
                    <a:p>
                      <a:pPr marL="0" marR="0" lvl="0" indent="0" algn="l" defTabSz="457200" rtl="0" eaLnBrk="1" fontAlgn="base" latinLnBrk="0" hangingPunct="1">
                        <a:lnSpc>
                          <a:spcPct val="2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Replication</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75</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69</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0.251</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charset="0"/>
                        <a:cs typeface="Times New Roman" charset="0"/>
                      </a:endParaRPr>
                    </a:p>
                  </a:txBody>
                  <a:tcPr marL="68580" marR="68580" marT="0" marB="0" anchor="b" horzOverflow="overflow"/>
                </a:tc>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US" sz="1400" u="none" strike="sngStrike" cap="none" normalizeH="0" baseline="0" dirty="0">
                          <a:ln>
                            <a:noFill/>
                          </a:ln>
                          <a:effectLst/>
                          <a:latin typeface="Calibri" panose="020F0502020204030204" pitchFamily="34" charset="0"/>
                        </a:rPr>
                        <a:t>.887 </a:t>
                      </a:r>
                      <a:r>
                        <a:rPr kumimoji="0" lang="en-US" sz="1400" u="none" strike="noStrike" cap="none" normalizeH="0" baseline="0" dirty="0">
                          <a:ln>
                            <a:noFill/>
                          </a:ln>
                          <a:effectLst/>
                          <a:latin typeface="Calibri" panose="020F0502020204030204" pitchFamily="34" charset="0"/>
                        </a:rPr>
                        <a:t>  </a:t>
                      </a:r>
                      <a:r>
                        <a:rPr kumimoji="0" lang="en-US" sz="1400" u="none" strike="noStrike" cap="none" normalizeH="0" baseline="0" dirty="0">
                          <a:ln>
                            <a:noFill/>
                          </a:ln>
                          <a:solidFill>
                            <a:schemeClr val="accent2"/>
                          </a:solidFill>
                          <a:effectLst/>
                          <a:latin typeface="Calibri" panose="020F0502020204030204" pitchFamily="34" charset="0"/>
                        </a:rPr>
                        <a:t>.320</a:t>
                      </a:r>
                      <a:endParaRPr kumimoji="0" lang="en-US" sz="1400" b="0" i="0" u="none" strike="noStrike" cap="none" normalizeH="0" baseline="0" dirty="0">
                        <a:ln>
                          <a:noFill/>
                        </a:ln>
                        <a:solidFill>
                          <a:schemeClr val="accent2"/>
                        </a:solidFill>
                        <a:effectLst/>
                        <a:latin typeface="Calibri" panose="020F0502020204030204" pitchFamily="34" charset="0"/>
                        <a:ea typeface="ＭＳ Ｐゴシック" charset="0"/>
                        <a:cs typeface="Times New Roman" charset="0"/>
                      </a:endParaRPr>
                    </a:p>
                  </a:txBody>
                  <a:tcPr marL="68580" marR="68580" marT="0" marB="0" anchor="b" horzOverflow="overflow"/>
                </a:tc>
                <a:extLst>
                  <a:ext uri="{0D108BD9-81ED-4DB2-BD59-A6C34878D82A}">
                    <a16:rowId xmlns:a16="http://schemas.microsoft.com/office/drawing/2014/main" xmlns="" val="10006"/>
                  </a:ext>
                </a:extLst>
              </a:tr>
            </a:tbl>
          </a:graphicData>
        </a:graphic>
      </p:graphicFrame>
      <p:sp>
        <p:nvSpPr>
          <p:cNvPr id="99331"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Analysis: Attractiveness 2</a:t>
            </a:r>
            <a:r>
              <a:rPr lang="en-US" altLang="en-US" smtClean="0">
                <a:ea typeface="MS PGothic" panose="020B0600070205080204" pitchFamily="34" charset="-128"/>
              </a:rPr>
              <a:t>’</a:t>
            </a:r>
            <a:endParaRPr lang="en-US" altLang="fr-FR" smtClean="0">
              <a:ea typeface="MS PGothic" panose="020B0600070205080204" pitchFamily="34" charset="-128"/>
            </a:endParaRPr>
          </a:p>
        </p:txBody>
      </p:sp>
      <p:sp>
        <p:nvSpPr>
          <p:cNvPr id="76877" name="Rectangle 3">
            <a:extLst/>
          </p:cNvPr>
          <p:cNvSpPr txBox="1">
            <a:spLocks noChangeArrowheads="1"/>
          </p:cNvSpPr>
          <p:nvPr/>
        </p:nvSpPr>
        <p:spPr bwMode="auto">
          <a:xfrm>
            <a:off x="65313" y="590549"/>
            <a:ext cx="8170817" cy="4157799"/>
          </a:xfrm>
          <a:prstGeom prst="rect">
            <a:avLst/>
          </a:prstGeom>
          <a:noFill/>
          <a:ln>
            <a:noFill/>
          </a:ln>
          <a:extLst/>
        </p:spPr>
        <p:txBody>
          <a:bodyPr lIns="90488" tIns="44450" rIns="90488" bIns="44450"/>
          <a:lstStyle>
            <a:lvl1pPr marL="342900" indent="-342900">
              <a:defRPr sz="2400">
                <a:solidFill>
                  <a:schemeClr val="tx1"/>
                </a:solidFill>
                <a:latin typeface="Arial" charset="0"/>
                <a:ea typeface="ＭＳ Ｐゴシック" charset="0"/>
                <a:cs typeface="ＭＳ Ｐゴシック" charset="0"/>
              </a:defRPr>
            </a:lvl1pPr>
            <a:lvl2pPr marL="800100" indent="-3429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eaLnBrk="1" fontAlgn="auto" hangingPunct="1">
              <a:lnSpc>
                <a:spcPct val="115000"/>
              </a:lnSpc>
              <a:spcBef>
                <a:spcPct val="30000"/>
              </a:spcBef>
              <a:spcAft>
                <a:spcPts val="0"/>
              </a:spcAft>
              <a:buClr>
                <a:schemeClr val="tx2"/>
              </a:buClr>
              <a:buSzPct val="50000"/>
              <a:buFont typeface="Wingdings" panose="05000000000000000000" pitchFamily="2" charset="2"/>
              <a:buChar char="§"/>
              <a:defRPr/>
            </a:pPr>
            <a:r>
              <a:rPr lang="en-US" sz="2000" kern="0" dirty="0">
                <a:latin typeface="Calibri" panose="020F0502020204030204" pitchFamily="34" charset="0"/>
                <a:sym typeface="Arial"/>
              </a:rPr>
              <a:t>One could argue that the best estimate of the effect is from the replication experiment</a:t>
            </a:r>
          </a:p>
          <a:p>
            <a:pPr marL="742950" lvl="1" indent="-285750" eaLnBrk="1" fontAlgn="auto" hangingPunct="1">
              <a:lnSpc>
                <a:spcPct val="115000"/>
              </a:lnSpc>
              <a:spcBef>
                <a:spcPct val="30000"/>
              </a:spcBef>
              <a:spcAft>
                <a:spcPts val="0"/>
              </a:spcAft>
              <a:buClr>
                <a:schemeClr val="tx2"/>
              </a:buClr>
              <a:buSzPct val="50000"/>
              <a:buFont typeface="Wingdings" panose="05000000000000000000" pitchFamily="2" charset="2"/>
              <a:buChar char="§"/>
              <a:defRPr/>
            </a:pPr>
            <a:r>
              <a:rPr lang="en-US" sz="1800" kern="0" dirty="0">
                <a:latin typeface="Calibri" panose="020F0502020204030204" pitchFamily="34" charset="0"/>
                <a:cs typeface="ＭＳ Ｐゴシック" charset="0"/>
                <a:sym typeface="Arial"/>
              </a:rPr>
              <a:t>g</a:t>
            </a:r>
            <a:r>
              <a:rPr lang="en-US" sz="1800" kern="0" baseline="30000" dirty="0">
                <a:latin typeface="Calibri" panose="020F0502020204030204" pitchFamily="34" charset="0"/>
                <a:cs typeface="ＭＳ Ｐゴシック" charset="0"/>
                <a:sym typeface="Arial"/>
              </a:rPr>
              <a:t>*</a:t>
            </a:r>
            <a:r>
              <a:rPr lang="en-US" sz="1800" kern="0" dirty="0">
                <a:latin typeface="Calibri" panose="020F0502020204030204" pitchFamily="34" charset="0"/>
                <a:cs typeface="ＭＳ Ｐゴシック" charset="0"/>
                <a:sym typeface="Arial"/>
              </a:rPr>
              <a:t>=</a:t>
            </a:r>
            <a:r>
              <a:rPr lang="en-US" sz="1800" strike="sngStrike" kern="0" dirty="0">
                <a:latin typeface="Calibri" panose="020F0502020204030204" pitchFamily="34" charset="0"/>
                <a:cs typeface="ＭＳ Ｐゴシック" charset="0"/>
                <a:sym typeface="Arial"/>
              </a:rPr>
              <a:t>0.785 </a:t>
            </a:r>
            <a:r>
              <a:rPr lang="en-US" sz="1800" kern="0" dirty="0">
                <a:latin typeface="Calibri" panose="020F0502020204030204" pitchFamily="34" charset="0"/>
                <a:cs typeface="ＭＳ Ｐゴシック" charset="0"/>
                <a:sym typeface="Arial"/>
              </a:rPr>
              <a:t> </a:t>
            </a:r>
            <a:r>
              <a:rPr lang="en-US" sz="1800" strike="sngStrike" kern="0" dirty="0">
                <a:latin typeface="Calibri" panose="020F0502020204030204" pitchFamily="34" charset="0"/>
                <a:cs typeface="ＭＳ Ｐゴシック" charset="0"/>
                <a:sym typeface="Arial"/>
              </a:rPr>
              <a:t>0.532</a:t>
            </a:r>
            <a:r>
              <a:rPr lang="en-US" sz="1800" kern="0" dirty="0">
                <a:latin typeface="Calibri" panose="020F0502020204030204" pitchFamily="34" charset="0"/>
                <a:cs typeface="ＭＳ Ｐゴシック" charset="0"/>
                <a:sym typeface="Arial"/>
              </a:rPr>
              <a:t> </a:t>
            </a:r>
            <a:r>
              <a:rPr lang="en-US" sz="1800" kern="0" dirty="0">
                <a:solidFill>
                  <a:schemeClr val="accent2"/>
                </a:solidFill>
                <a:latin typeface="Calibri" panose="020F0502020204030204" pitchFamily="34" charset="0"/>
                <a:cs typeface="ＭＳ Ｐゴシック" charset="0"/>
                <a:sym typeface="Arial"/>
              </a:rPr>
              <a:t>0.251</a:t>
            </a:r>
            <a:endParaRPr lang="en-US" sz="1800" strike="sngStrike" kern="0" dirty="0">
              <a:solidFill>
                <a:schemeClr val="accent2"/>
              </a:solidFill>
              <a:latin typeface="Calibri" panose="020F0502020204030204" pitchFamily="34" charset="0"/>
              <a:cs typeface="ＭＳ Ｐゴシック" charset="0"/>
              <a:sym typeface="Arial"/>
            </a:endParaRPr>
          </a:p>
          <a:p>
            <a:pPr marL="285750" indent="-285750" eaLnBrk="1" fontAlgn="auto" hangingPunct="1">
              <a:lnSpc>
                <a:spcPct val="115000"/>
              </a:lnSpc>
              <a:spcBef>
                <a:spcPct val="30000"/>
              </a:spcBef>
              <a:spcAft>
                <a:spcPts val="0"/>
              </a:spcAft>
              <a:buClr>
                <a:schemeClr val="tx2"/>
              </a:buClr>
              <a:buSzPct val="50000"/>
              <a:buFont typeface="Wingdings" panose="05000000000000000000" pitchFamily="2" charset="2"/>
              <a:buChar char="§"/>
              <a:defRPr/>
            </a:pPr>
            <a:r>
              <a:rPr lang="en-US" sz="2000" kern="0" dirty="0">
                <a:latin typeface="Calibri" panose="020F0502020204030204" pitchFamily="34" charset="0"/>
                <a:sym typeface="Arial"/>
              </a:rPr>
              <a:t>Given the power values, the expected </a:t>
            </a:r>
          </a:p>
          <a:p>
            <a:pPr marL="0" indent="0" eaLnBrk="1" fontAlgn="auto" hangingPunct="1">
              <a:lnSpc>
                <a:spcPct val="115000"/>
              </a:lnSpc>
              <a:spcBef>
                <a:spcPct val="30000"/>
              </a:spcBef>
              <a:spcAft>
                <a:spcPts val="0"/>
              </a:spcAft>
              <a:buClr>
                <a:schemeClr val="tx2"/>
              </a:buClr>
              <a:buSzPct val="50000"/>
              <a:defRPr/>
            </a:pPr>
            <a:r>
              <a:rPr lang="en-US" sz="2000" kern="0" dirty="0">
                <a:latin typeface="Calibri" panose="020F0502020204030204" pitchFamily="34" charset="0"/>
                <a:sym typeface="Arial"/>
              </a:rPr>
              <a:t>number of rejections is </a:t>
            </a:r>
            <a:r>
              <a:rPr lang="en-US" sz="2000" i="1" kern="0" dirty="0">
                <a:latin typeface="Calibri" panose="020F0502020204030204" pitchFamily="34" charset="0"/>
                <a:sym typeface="Arial"/>
              </a:rPr>
              <a:t>E</a:t>
            </a:r>
            <a:r>
              <a:rPr lang="en-US" sz="2000" kern="0" dirty="0">
                <a:latin typeface="Calibri" panose="020F0502020204030204" pitchFamily="34" charset="0"/>
                <a:sym typeface="Arial"/>
              </a:rPr>
              <a:t>=</a:t>
            </a:r>
            <a:r>
              <a:rPr lang="en-US" sz="2000" strike="sngStrike" kern="0" dirty="0">
                <a:latin typeface="Calibri" panose="020F0502020204030204" pitchFamily="34" charset="0"/>
                <a:sym typeface="Arial"/>
              </a:rPr>
              <a:t>2.86</a:t>
            </a:r>
            <a:r>
              <a:rPr lang="en-US" sz="2000" kern="0" dirty="0">
                <a:latin typeface="Calibri" panose="020F0502020204030204" pitchFamily="34" charset="0"/>
                <a:sym typeface="Arial"/>
              </a:rPr>
              <a:t> </a:t>
            </a:r>
            <a:r>
              <a:rPr lang="en-US" sz="2000" strike="sngStrike" kern="0" dirty="0">
                <a:latin typeface="Calibri" panose="020F0502020204030204" pitchFamily="34" charset="0"/>
                <a:sym typeface="Arial"/>
              </a:rPr>
              <a:t>2.47</a:t>
            </a:r>
            <a:r>
              <a:rPr lang="en-US" sz="2000" kern="0" dirty="0">
                <a:latin typeface="Calibri" panose="020F0502020204030204" pitchFamily="34" charset="0"/>
                <a:sym typeface="Arial"/>
              </a:rPr>
              <a:t> </a:t>
            </a:r>
            <a:r>
              <a:rPr lang="en-US" sz="2000" kern="0" dirty="0">
                <a:solidFill>
                  <a:schemeClr val="accent2"/>
                </a:solidFill>
                <a:latin typeface="Calibri" panose="020F0502020204030204" pitchFamily="34" charset="0"/>
                <a:sym typeface="Arial"/>
              </a:rPr>
              <a:t>0.860</a:t>
            </a:r>
            <a:endParaRPr lang="en-US" sz="2000" strike="sngStrike" kern="0" dirty="0">
              <a:solidFill>
                <a:schemeClr val="accent2"/>
              </a:solidFill>
              <a:latin typeface="Calibri" panose="020F0502020204030204" pitchFamily="34" charset="0"/>
              <a:sym typeface="Arial"/>
            </a:endParaRPr>
          </a:p>
          <a:p>
            <a:pPr marL="285750" indent="-285750" eaLnBrk="1" fontAlgn="auto" hangingPunct="1">
              <a:lnSpc>
                <a:spcPct val="115000"/>
              </a:lnSpc>
              <a:spcBef>
                <a:spcPct val="30000"/>
              </a:spcBef>
              <a:spcAft>
                <a:spcPts val="0"/>
              </a:spcAft>
              <a:buClr>
                <a:schemeClr val="tx2"/>
              </a:buClr>
              <a:buSzPct val="50000"/>
              <a:buFont typeface="Wingdings" panose="05000000000000000000" pitchFamily="2" charset="2"/>
              <a:buChar char="§"/>
              <a:defRPr/>
            </a:pPr>
            <a:r>
              <a:rPr lang="en-US" sz="2000" kern="0" dirty="0">
                <a:latin typeface="Calibri" panose="020F0502020204030204" pitchFamily="34" charset="0"/>
                <a:sym typeface="Arial"/>
              </a:rPr>
              <a:t>The estimated probability of five out </a:t>
            </a:r>
          </a:p>
          <a:p>
            <a:pPr marL="0" indent="0" eaLnBrk="1" fontAlgn="auto" hangingPunct="1">
              <a:lnSpc>
                <a:spcPct val="115000"/>
              </a:lnSpc>
              <a:spcBef>
                <a:spcPct val="30000"/>
              </a:spcBef>
              <a:spcAft>
                <a:spcPts val="0"/>
              </a:spcAft>
              <a:buClr>
                <a:schemeClr val="tx2"/>
              </a:buClr>
              <a:buSzPct val="50000"/>
              <a:defRPr/>
            </a:pPr>
            <a:r>
              <a:rPr lang="en-US" sz="2000" kern="0" dirty="0">
                <a:latin typeface="Calibri" panose="020F0502020204030204" pitchFamily="34" charset="0"/>
                <a:sym typeface="Arial"/>
              </a:rPr>
              <a:t>of </a:t>
            </a:r>
            <a:r>
              <a:rPr lang="en-US" sz="2000" strike="sngStrike" kern="0" dirty="0">
                <a:latin typeface="Calibri" panose="020F0502020204030204" pitchFamily="34" charset="0"/>
                <a:sym typeface="Arial"/>
              </a:rPr>
              <a:t>five</a:t>
            </a:r>
            <a:r>
              <a:rPr lang="en-US" sz="2000" kern="0" dirty="0">
                <a:latin typeface="Calibri" panose="020F0502020204030204" pitchFamily="34" charset="0"/>
                <a:sym typeface="Arial"/>
              </a:rPr>
              <a:t> </a:t>
            </a:r>
            <a:r>
              <a:rPr lang="en-US" sz="2000" kern="0" dirty="0">
                <a:solidFill>
                  <a:schemeClr val="accent2"/>
                </a:solidFill>
                <a:latin typeface="Calibri" panose="020F0502020204030204" pitchFamily="34" charset="0"/>
                <a:sym typeface="Arial"/>
              </a:rPr>
              <a:t>six</a:t>
            </a:r>
            <a:r>
              <a:rPr lang="en-US" sz="2000" kern="0" dirty="0">
                <a:latin typeface="Calibri" panose="020F0502020204030204" pitchFamily="34" charset="0"/>
                <a:sym typeface="Arial"/>
              </a:rPr>
              <a:t> experiments like these to </a:t>
            </a:r>
          </a:p>
          <a:p>
            <a:pPr marL="0" indent="0" eaLnBrk="1" fontAlgn="auto" hangingPunct="1">
              <a:lnSpc>
                <a:spcPct val="115000"/>
              </a:lnSpc>
              <a:spcBef>
                <a:spcPct val="30000"/>
              </a:spcBef>
              <a:spcAft>
                <a:spcPts val="0"/>
              </a:spcAft>
              <a:buClr>
                <a:schemeClr val="tx2"/>
              </a:buClr>
              <a:buSzPct val="50000"/>
              <a:defRPr/>
            </a:pPr>
            <a:r>
              <a:rPr lang="en-US" sz="2000" kern="0" dirty="0">
                <a:latin typeface="Calibri" panose="020F0502020204030204" pitchFamily="34" charset="0"/>
                <a:sym typeface="Arial"/>
              </a:rPr>
              <a:t>reject the null is </a:t>
            </a:r>
            <a:r>
              <a:rPr lang="en-US" sz="2000" strike="sngStrike" kern="0" dirty="0">
                <a:latin typeface="Calibri" panose="020F0502020204030204" pitchFamily="34" charset="0"/>
                <a:sym typeface="Arial"/>
              </a:rPr>
              <a:t>0.054</a:t>
            </a:r>
            <a:r>
              <a:rPr lang="en-US" sz="2000" kern="0" dirty="0">
                <a:latin typeface="Calibri" panose="020F0502020204030204" pitchFamily="34" charset="0"/>
                <a:sym typeface="Arial"/>
              </a:rPr>
              <a:t> </a:t>
            </a:r>
            <a:r>
              <a:rPr lang="en-US" sz="2000" strike="sngStrike" kern="0" dirty="0">
                <a:latin typeface="Calibri" panose="020F0502020204030204" pitchFamily="34" charset="0"/>
                <a:sym typeface="Arial"/>
              </a:rPr>
              <a:t>0.030</a:t>
            </a:r>
            <a:r>
              <a:rPr lang="en-US" sz="2000" kern="0" dirty="0">
                <a:latin typeface="Calibri" panose="020F0502020204030204" pitchFamily="34" charset="0"/>
                <a:sym typeface="Arial"/>
              </a:rPr>
              <a:t> </a:t>
            </a:r>
            <a:r>
              <a:rPr lang="en-US" sz="2000" kern="0" dirty="0">
                <a:solidFill>
                  <a:schemeClr val="accent2"/>
                </a:solidFill>
                <a:latin typeface="Calibri" panose="020F0502020204030204" pitchFamily="34" charset="0"/>
                <a:sym typeface="Arial"/>
              </a:rPr>
              <a:t>0.0002</a:t>
            </a:r>
          </a:p>
          <a:p>
            <a:pPr marL="285750" indent="-285750" eaLnBrk="1" fontAlgn="auto" hangingPunct="1">
              <a:lnSpc>
                <a:spcPct val="115000"/>
              </a:lnSpc>
              <a:spcBef>
                <a:spcPct val="30000"/>
              </a:spcBef>
              <a:spcAft>
                <a:spcPts val="0"/>
              </a:spcAft>
              <a:buClr>
                <a:schemeClr val="tx2"/>
              </a:buClr>
              <a:buSzPct val="50000"/>
              <a:buFont typeface="Wingdings" panose="05000000000000000000" pitchFamily="2" charset="2"/>
              <a:buChar char="§"/>
              <a:defRPr/>
            </a:pPr>
            <a:r>
              <a:rPr lang="en-US" sz="2000" kern="0" dirty="0">
                <a:latin typeface="Calibri" panose="020F0502020204030204" pitchFamily="34" charset="0"/>
                <a:sym typeface="Arial"/>
              </a:rPr>
              <a:t>The estimated probability of the original </a:t>
            </a:r>
          </a:p>
          <a:p>
            <a:pPr marL="0" indent="0" eaLnBrk="1" fontAlgn="auto" hangingPunct="1">
              <a:lnSpc>
                <a:spcPct val="115000"/>
              </a:lnSpc>
              <a:spcBef>
                <a:spcPct val="30000"/>
              </a:spcBef>
              <a:spcAft>
                <a:spcPts val="0"/>
              </a:spcAft>
              <a:buClr>
                <a:schemeClr val="tx2"/>
              </a:buClr>
              <a:buSzPct val="50000"/>
              <a:defRPr/>
            </a:pPr>
            <a:r>
              <a:rPr lang="en-US" sz="2000" kern="0" dirty="0">
                <a:latin typeface="Calibri" panose="020F0502020204030204" pitchFamily="34" charset="0"/>
                <a:sym typeface="Arial"/>
              </a:rPr>
              <a:t>5 experiments all being successful is 0.000013</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Analysis: Attractiveness 3</a:t>
            </a:r>
          </a:p>
        </p:txBody>
      </p:sp>
      <p:sp>
        <p:nvSpPr>
          <p:cNvPr id="2" name="Rectangle 3">
            <a:extLst/>
          </p:cNvPr>
          <p:cNvSpPr txBox="1">
            <a:spLocks noChangeArrowheads="1"/>
          </p:cNvSpPr>
          <p:nvPr/>
        </p:nvSpPr>
        <p:spPr bwMode="auto">
          <a:xfrm>
            <a:off x="122238" y="590550"/>
            <a:ext cx="89249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800100" indent="-3429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15000"/>
              </a:lnSpc>
              <a:spcBef>
                <a:spcPct val="30000"/>
              </a:spcBef>
              <a:spcAft>
                <a:spcPts val="0"/>
              </a:spcAft>
              <a:buClr>
                <a:schemeClr val="tx2"/>
              </a:buClr>
              <a:buSzPct val="50000"/>
              <a:buFont typeface="Arial" panose="020B0604020202020204" pitchFamily="34" charset="0"/>
              <a:buChar char="•"/>
              <a:defRPr/>
            </a:pPr>
            <a:r>
              <a:rPr lang="en-US" altLang="fr-FR" sz="2000" kern="0" dirty="0">
                <a:latin typeface="Calibri" panose="020F0502020204030204" pitchFamily="34" charset="0"/>
                <a:cs typeface="Arial"/>
                <a:sym typeface="Arial"/>
              </a:rPr>
              <a:t>A recent meta-analysis (</a:t>
            </a:r>
            <a:r>
              <a:rPr lang="en-US" altLang="fr-FR" sz="2000" i="1" kern="0" dirty="0">
                <a:latin typeface="Calibri" panose="020F0502020204030204" pitchFamily="34" charset="0"/>
                <a:cs typeface="Arial"/>
                <a:sym typeface="Arial"/>
              </a:rPr>
              <a:t>n</a:t>
            </a:r>
            <a:r>
              <a:rPr lang="en-US" altLang="fr-FR" sz="2000" kern="0" dirty="0">
                <a:latin typeface="Calibri" panose="020F0502020204030204" pitchFamily="34" charset="0"/>
                <a:cs typeface="Arial"/>
                <a:sym typeface="Arial"/>
              </a:rPr>
              <a:t>=3,381) (Lehmann, Elliot, Calin-</a:t>
            </a:r>
            <a:r>
              <a:rPr lang="en-US" altLang="fr-FR" sz="2000" kern="0" dirty="0" err="1">
                <a:latin typeface="Calibri" panose="020F0502020204030204" pitchFamily="34" charset="0"/>
                <a:cs typeface="Arial"/>
                <a:sym typeface="Arial"/>
              </a:rPr>
              <a:t>Jageman</a:t>
            </a:r>
            <a:r>
              <a:rPr lang="en-US" altLang="fr-FR" sz="2000" kern="0" dirty="0">
                <a:latin typeface="Calibri" panose="020F0502020204030204" pitchFamily="34" charset="0"/>
                <a:cs typeface="Arial"/>
                <a:sym typeface="Arial"/>
              </a:rPr>
              <a:t>, 2018)</a:t>
            </a:r>
            <a:endParaRPr lang="en-US" altLang="fr-FR" sz="1800" kern="0" dirty="0">
              <a:latin typeface="Calibri" panose="020F0502020204030204" pitchFamily="34" charset="0"/>
              <a:cs typeface="Arial"/>
              <a:sym typeface="Arial"/>
            </a:endParaRPr>
          </a:p>
          <a:p>
            <a:pPr lvl="1" eaLnBrk="1" fontAlgn="auto" hangingPunct="1">
              <a:lnSpc>
                <a:spcPct val="115000"/>
              </a:lnSpc>
              <a:spcBef>
                <a:spcPct val="30000"/>
              </a:spcBef>
              <a:spcAft>
                <a:spcPts val="0"/>
              </a:spcAft>
              <a:buClr>
                <a:schemeClr val="tx2"/>
              </a:buClr>
              <a:buSzPct val="50000"/>
              <a:buFont typeface="Arial" panose="020B0604020202020204" pitchFamily="34" charset="0"/>
              <a:buChar char="•"/>
              <a:defRPr/>
            </a:pPr>
            <a:r>
              <a:rPr lang="en-US" altLang="fr-FR" sz="1800" kern="0" dirty="0">
                <a:latin typeface="Calibri" panose="020F0502020204030204" pitchFamily="34" charset="0"/>
                <a:cs typeface="Arial"/>
                <a:sym typeface="Arial"/>
              </a:rPr>
              <a:t>Finds small effect size (d=0.13)</a:t>
            </a:r>
          </a:p>
          <a:p>
            <a:pPr lvl="1" eaLnBrk="1" fontAlgn="auto" hangingPunct="1">
              <a:lnSpc>
                <a:spcPct val="115000"/>
              </a:lnSpc>
              <a:spcBef>
                <a:spcPct val="30000"/>
              </a:spcBef>
              <a:spcAft>
                <a:spcPts val="0"/>
              </a:spcAft>
              <a:buClr>
                <a:schemeClr val="tx2"/>
              </a:buClr>
              <a:buSzPct val="50000"/>
              <a:buFont typeface="Arial" panose="020B0604020202020204" pitchFamily="34" charset="0"/>
              <a:buChar char="•"/>
              <a:defRPr/>
            </a:pPr>
            <a:r>
              <a:rPr lang="en-US" altLang="fr-FR" sz="1800" kern="0" dirty="0">
                <a:latin typeface="Calibri" panose="020F0502020204030204" pitchFamily="34" charset="0"/>
                <a:cs typeface="Arial"/>
                <a:sym typeface="Arial"/>
              </a:rPr>
              <a:t>Evidence of publication bias</a:t>
            </a:r>
          </a:p>
          <a:p>
            <a:pPr eaLnBrk="1" fontAlgn="auto" hangingPunct="1">
              <a:lnSpc>
                <a:spcPct val="115000"/>
              </a:lnSpc>
              <a:spcBef>
                <a:spcPct val="30000"/>
              </a:spcBef>
              <a:spcAft>
                <a:spcPts val="0"/>
              </a:spcAft>
              <a:buClr>
                <a:schemeClr val="tx2"/>
              </a:buClr>
              <a:buSzPct val="50000"/>
              <a:buFont typeface="Arial" panose="020B0604020202020204" pitchFamily="34" charset="0"/>
              <a:buChar char="•"/>
              <a:defRPr/>
            </a:pPr>
            <a:r>
              <a:rPr lang="en-US" altLang="fr-FR" sz="1800" kern="0" dirty="0">
                <a:latin typeface="Calibri" panose="020F0502020204030204" pitchFamily="34" charset="0"/>
                <a:cs typeface="Arial"/>
                <a:sym typeface="Arial"/>
              </a:rPr>
              <a:t>Two conclusions sections:</a:t>
            </a:r>
          </a:p>
          <a:p>
            <a:pPr lvl="1" eaLnBrk="1" fontAlgn="auto" hangingPunct="1">
              <a:lnSpc>
                <a:spcPct val="115000"/>
              </a:lnSpc>
              <a:spcBef>
                <a:spcPct val="30000"/>
              </a:spcBef>
              <a:spcAft>
                <a:spcPts val="0"/>
              </a:spcAft>
              <a:buClr>
                <a:schemeClr val="tx2"/>
              </a:buClr>
              <a:buSzPct val="50000"/>
              <a:buFont typeface="Arial" panose="020B0604020202020204" pitchFamily="34" charset="0"/>
              <a:buChar char="•"/>
              <a:defRPr/>
            </a:pPr>
            <a:r>
              <a:rPr lang="en-US" altLang="fr-FR" sz="1800" b="1" kern="0" dirty="0">
                <a:latin typeface="Calibri" panose="020F0502020204030204" pitchFamily="34" charset="0"/>
                <a:cs typeface="Arial"/>
                <a:sym typeface="Arial"/>
              </a:rPr>
              <a:t>First and Third Authors: </a:t>
            </a:r>
            <a:r>
              <a:rPr lang="en-US" altLang="en-US" sz="1600" kern="0" dirty="0">
                <a:latin typeface="Calibri" panose="020F0502020204030204" pitchFamily="34" charset="0"/>
                <a:cs typeface="Arial"/>
                <a:sym typeface="Arial"/>
              </a:rPr>
              <a:t>“</a:t>
            </a:r>
            <a:r>
              <a:rPr lang="en-US" altLang="fr-FR" sz="1800" kern="0" dirty="0">
                <a:latin typeface="Calibri" panose="020F0502020204030204" pitchFamily="34" charset="0"/>
                <a:cs typeface="Arial"/>
                <a:sym typeface="Arial"/>
              </a:rPr>
              <a:t>The simplest conclusion from our results is that the true effect of incidental red on attraction is very small, potentially nonexistent.</a:t>
            </a:r>
            <a:r>
              <a:rPr lang="en-US" altLang="en-US" sz="1800" kern="0" dirty="0">
                <a:latin typeface="Calibri" panose="020F0502020204030204" pitchFamily="34" charset="0"/>
                <a:cs typeface="Arial"/>
                <a:sym typeface="Arial"/>
              </a:rPr>
              <a:t>”</a:t>
            </a:r>
            <a:endParaRPr lang="en-US" altLang="fr-FR" sz="1800" kern="0" dirty="0">
              <a:latin typeface="Calibri" panose="020F0502020204030204" pitchFamily="34" charset="0"/>
              <a:cs typeface="Arial"/>
              <a:sym typeface="Arial"/>
            </a:endParaRPr>
          </a:p>
          <a:p>
            <a:pPr lvl="1" eaLnBrk="1" fontAlgn="auto" hangingPunct="1">
              <a:lnSpc>
                <a:spcPct val="115000"/>
              </a:lnSpc>
              <a:spcBef>
                <a:spcPct val="30000"/>
              </a:spcBef>
              <a:spcAft>
                <a:spcPts val="0"/>
              </a:spcAft>
              <a:buClr>
                <a:schemeClr val="tx2"/>
              </a:buClr>
              <a:buSzPct val="50000"/>
              <a:buFont typeface="Arial" panose="020B0604020202020204" pitchFamily="34" charset="0"/>
              <a:buChar char="•"/>
              <a:defRPr/>
            </a:pPr>
            <a:r>
              <a:rPr lang="en-US" altLang="fr-FR" sz="1800" b="1" kern="0" dirty="0">
                <a:latin typeface="Calibri" panose="020F0502020204030204" pitchFamily="34" charset="0"/>
                <a:cs typeface="Arial"/>
                <a:sym typeface="Arial"/>
              </a:rPr>
              <a:t>Second Author: </a:t>
            </a:r>
            <a:r>
              <a:rPr lang="en-US" altLang="en-US" sz="1800" kern="0" dirty="0">
                <a:latin typeface="Calibri" panose="020F0502020204030204" pitchFamily="34" charset="0"/>
                <a:cs typeface="Arial"/>
                <a:sym typeface="Arial"/>
              </a:rPr>
              <a:t>“</a:t>
            </a:r>
            <a:r>
              <a:rPr lang="en-US" altLang="fr-FR" sz="1800" kern="0" dirty="0">
                <a:latin typeface="Calibri" panose="020F0502020204030204" pitchFamily="34" charset="0"/>
                <a:cs typeface="Arial"/>
                <a:sym typeface="Arial"/>
              </a:rPr>
              <a:t>Two primary weaknesses are that nearly all existing studies are underpowered and fail to attend to important color science procedures, especially regarding color production (e.g., spectral assessment, matching color attributes) and presentation (e.g., ambient illumination, background contrast; Elliot, 2015; Fairchild, 2015). Indeed, not a single published study that contributed to our main meta-analysis would be considered exemplary based on these two criteria alone.</a:t>
            </a:r>
            <a:r>
              <a:rPr lang="en-US" altLang="en-US" sz="1800" kern="0" dirty="0">
                <a:latin typeface="Calibri" panose="020F0502020204030204" pitchFamily="34" charset="0"/>
                <a:cs typeface="Arial"/>
                <a:sym typeface="Arial"/>
              </a:rPr>
              <a:t>”</a:t>
            </a:r>
            <a:endParaRPr lang="en-US" altLang="fr-FR" sz="1800" kern="0" dirty="0">
              <a:latin typeface="Calibri" panose="020F0502020204030204" pitchFamily="34" charset="0"/>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Power And Replication</a:t>
            </a:r>
          </a:p>
        </p:txBody>
      </p:sp>
      <p:sp>
        <p:nvSpPr>
          <p:cNvPr id="103427" name="Rectangle 3"/>
          <p:cNvSpPr>
            <a:spLocks noGrp="1" noChangeArrowheads="1"/>
          </p:cNvSpPr>
          <p:nvPr>
            <p:ph idx="4294967295"/>
          </p:nvPr>
        </p:nvSpPr>
        <p:spPr>
          <a:xfrm>
            <a:off x="192088" y="741363"/>
            <a:ext cx="8951912" cy="3662362"/>
          </a:xfrm>
        </p:spPr>
        <p:txBody>
          <a:bodyPr anchor="t"/>
          <a:lstStyle/>
          <a:p>
            <a:pPr eaLnBrk="1" hangingPunct="1">
              <a:lnSpc>
                <a:spcPct val="115000"/>
              </a:lnSpc>
              <a:buFont typeface="Arial" panose="020B0604020202020204" pitchFamily="34" charset="0"/>
              <a:buChar char="•"/>
            </a:pPr>
            <a:r>
              <a:rPr lang="en-US" altLang="fr-FR" sz="2000" smtClean="0">
                <a:solidFill>
                  <a:schemeClr val="tx1"/>
                </a:solidFill>
                <a:latin typeface="Calibri" panose="020F0502020204030204" pitchFamily="34" charset="0"/>
                <a:ea typeface="MS PGothic" panose="020B0600070205080204" pitchFamily="34" charset="-128"/>
              </a:rPr>
              <a:t>Studies that depend on hypothesis testing can only detect a given effect with a certain probability</a:t>
            </a:r>
          </a:p>
          <a:p>
            <a:pPr lvl="1" eaLnBrk="1" hangingPunct="1">
              <a:lnSpc>
                <a:spcPct val="115000"/>
              </a:lnSpc>
              <a:buFont typeface="Arial" panose="020B0604020202020204" pitchFamily="34" charset="0"/>
              <a:buChar char="•"/>
            </a:pPr>
            <a:r>
              <a:rPr lang="en-US" altLang="fr-FR" sz="2000" smtClean="0">
                <a:solidFill>
                  <a:schemeClr val="tx1"/>
                </a:solidFill>
                <a:latin typeface="Calibri" panose="020F0502020204030204" pitchFamily="34" charset="0"/>
                <a:ea typeface="MS PGothic" panose="020B0600070205080204" pitchFamily="34" charset="-128"/>
              </a:rPr>
              <a:t>Due to random sampling</a:t>
            </a:r>
          </a:p>
          <a:p>
            <a:pPr eaLnBrk="1" hangingPunct="1">
              <a:lnSpc>
                <a:spcPct val="115000"/>
              </a:lnSpc>
              <a:buFont typeface="Arial" panose="020B0604020202020204" pitchFamily="34" charset="0"/>
              <a:buChar char="•"/>
            </a:pPr>
            <a:r>
              <a:rPr lang="en-US" altLang="fr-FR" sz="2000" smtClean="0">
                <a:solidFill>
                  <a:schemeClr val="tx1"/>
                </a:solidFill>
                <a:latin typeface="Calibri" panose="020F0502020204030204" pitchFamily="34" charset="0"/>
                <a:ea typeface="MS PGothic" panose="020B0600070205080204" pitchFamily="34" charset="-128"/>
              </a:rPr>
              <a:t>Even if the effect is true, you should sometimes fail to reject H</a:t>
            </a:r>
            <a:r>
              <a:rPr lang="en-US" altLang="fr-FR" sz="2000" baseline="-25000" smtClean="0">
                <a:solidFill>
                  <a:schemeClr val="tx1"/>
                </a:solidFill>
                <a:latin typeface="Calibri" panose="020F0502020204030204" pitchFamily="34" charset="0"/>
                <a:ea typeface="MS PGothic" panose="020B0600070205080204" pitchFamily="34" charset="-128"/>
              </a:rPr>
              <a:t>0</a:t>
            </a:r>
            <a:endParaRPr lang="en-US" altLang="fr-FR" sz="2000" smtClean="0">
              <a:solidFill>
                <a:schemeClr val="tx1"/>
              </a:solidFill>
              <a:latin typeface="Calibri" panose="020F0502020204030204" pitchFamily="34" charset="0"/>
              <a:ea typeface="MS PGothic" panose="020B0600070205080204" pitchFamily="34" charset="-128"/>
            </a:endParaRPr>
          </a:p>
          <a:p>
            <a:pPr eaLnBrk="1" hangingPunct="1">
              <a:lnSpc>
                <a:spcPct val="115000"/>
              </a:lnSpc>
              <a:buFont typeface="Arial" panose="020B0604020202020204" pitchFamily="34" charset="0"/>
              <a:buChar char="•"/>
            </a:pPr>
            <a:r>
              <a:rPr lang="en-US" altLang="fr-FR" sz="2000" i="1" smtClean="0">
                <a:solidFill>
                  <a:schemeClr val="tx1"/>
                </a:solidFill>
                <a:latin typeface="Calibri" panose="020F0502020204030204" pitchFamily="34" charset="0"/>
                <a:ea typeface="MS PGothic" panose="020B0600070205080204" pitchFamily="34" charset="-128"/>
              </a:rPr>
              <a:t>The frequency of rejecting H</a:t>
            </a:r>
            <a:r>
              <a:rPr lang="en-US" altLang="fr-FR" sz="2000" i="1" baseline="-25000" smtClean="0">
                <a:solidFill>
                  <a:schemeClr val="tx1"/>
                </a:solidFill>
                <a:latin typeface="Calibri" panose="020F0502020204030204" pitchFamily="34" charset="0"/>
                <a:ea typeface="MS PGothic" panose="020B0600070205080204" pitchFamily="34" charset="-128"/>
              </a:rPr>
              <a:t>0</a:t>
            </a:r>
            <a:r>
              <a:rPr lang="en-US" altLang="fr-FR" sz="2000" i="1" smtClean="0">
                <a:solidFill>
                  <a:schemeClr val="tx1"/>
                </a:solidFill>
                <a:latin typeface="Calibri" panose="020F0502020204030204" pitchFamily="34" charset="0"/>
                <a:ea typeface="MS PGothic" panose="020B0600070205080204" pitchFamily="34" charset="-128"/>
              </a:rPr>
              <a:t> must reflect the underlying power of the experiments</a:t>
            </a:r>
          </a:p>
          <a:p>
            <a:pPr lvl="1" eaLnBrk="1" hangingPunct="1">
              <a:lnSpc>
                <a:spcPct val="115000"/>
              </a:lnSpc>
              <a:buFont typeface="Arial" panose="020B0604020202020204" pitchFamily="34" charset="0"/>
              <a:buChar char="•"/>
            </a:pPr>
            <a:r>
              <a:rPr lang="en-US" altLang="fr-FR" sz="2000" smtClean="0">
                <a:solidFill>
                  <a:schemeClr val="tx1"/>
                </a:solidFill>
                <a:latin typeface="Calibri" panose="020F0502020204030204" pitchFamily="34" charset="0"/>
                <a:ea typeface="MS PGothic" panose="020B0600070205080204" pitchFamily="34" charset="-128"/>
              </a:rPr>
              <a:t>When the observed number of rejections is radically different from what is to be expected, something is wrong (publication bias, optional stopping, something else)</a:t>
            </a:r>
          </a:p>
          <a:p>
            <a:pPr lvl="1" eaLnBrk="1" hangingPunct="1">
              <a:lnSpc>
                <a:spcPct val="110000"/>
              </a:lnSpc>
            </a:pPr>
            <a:endParaRPr lang="en-US" altLang="fr-FR" sz="2000" smtClean="0">
              <a:ea typeface="MS PGothic" panose="020B0600070205080204"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Good News</a:t>
            </a:r>
          </a:p>
        </p:txBody>
      </p:sp>
      <p:sp>
        <p:nvSpPr>
          <p:cNvPr id="2" name="Rectangle 3">
            <a:extLst/>
          </p:cNvPr>
          <p:cNvSpPr>
            <a:spLocks noGrp="1" noChangeArrowheads="1"/>
          </p:cNvSpPr>
          <p:nvPr>
            <p:ph idx="4294967295"/>
          </p:nvPr>
        </p:nvSpPr>
        <p:spPr>
          <a:xfrm>
            <a:off x="138113" y="665163"/>
            <a:ext cx="9005887" cy="3376612"/>
          </a:xfrm>
          <a:extLst/>
        </p:spPr>
        <p:txBody>
          <a:bodyPr rtlCol="0" anchor="t">
            <a:normAutofit fontScale="85000" lnSpcReduction="10000"/>
          </a:bodyPr>
          <a:lstStyle/>
          <a:p>
            <a:pPr eaLnBrk="1" fontAlgn="auto" hangingPunct="1">
              <a:lnSpc>
                <a:spcPct val="115000"/>
              </a:lnSpc>
              <a:buFont typeface="Arial" panose="020B0604020202020204" pitchFamily="34" charset="0"/>
              <a:buChar char="•"/>
              <a:defRPr/>
            </a:pPr>
            <a:r>
              <a:rPr lang="en-US" altLang="fr-FR" sz="2400" dirty="0">
                <a:solidFill>
                  <a:schemeClr val="tx1"/>
                </a:solidFill>
                <a:latin typeface="Calibri" panose="020F0502020204030204" pitchFamily="34" charset="0"/>
                <a:ea typeface="ＭＳ Ｐゴシック" panose="020B0600070205080204" pitchFamily="34" charset="-128"/>
              </a:rPr>
              <a:t>Many people get very concerned when their experimental finding is not replicated by someone else</a:t>
            </a:r>
          </a:p>
          <a:p>
            <a:pPr eaLnBrk="1" fontAlgn="auto" hangingPunct="1">
              <a:lnSpc>
                <a:spcPct val="115000"/>
              </a:lnSpc>
              <a:buFont typeface="Arial" panose="020B0604020202020204" pitchFamily="34" charset="0"/>
              <a:buChar char="•"/>
              <a:defRPr/>
            </a:pPr>
            <a:r>
              <a:rPr lang="en-US" altLang="fr-FR" sz="2400" dirty="0">
                <a:solidFill>
                  <a:schemeClr val="tx1"/>
                </a:solidFill>
                <a:latin typeface="Calibri" panose="020F0502020204030204" pitchFamily="34" charset="0"/>
                <a:ea typeface="ＭＳ Ｐゴシック" panose="020B0600070205080204" pitchFamily="34" charset="-128"/>
              </a:rPr>
              <a:t>Lots of accusations about incompetence and suppositions about who is wrong</a:t>
            </a:r>
          </a:p>
          <a:p>
            <a:pPr eaLnBrk="1" fontAlgn="auto" hangingPunct="1">
              <a:lnSpc>
                <a:spcPct val="115000"/>
              </a:lnSpc>
              <a:buFont typeface="Arial" panose="020B0604020202020204" pitchFamily="34" charset="0"/>
              <a:buChar char="•"/>
              <a:defRPr/>
            </a:pPr>
            <a:r>
              <a:rPr lang="en-US" altLang="fr-FR" sz="2400" dirty="0">
                <a:solidFill>
                  <a:schemeClr val="tx1"/>
                </a:solidFill>
                <a:latin typeface="Calibri" panose="020F0502020204030204" pitchFamily="34" charset="0"/>
                <a:ea typeface="ＭＳ Ｐゴシック" panose="020B0600070205080204" pitchFamily="34" charset="-128"/>
              </a:rPr>
              <a:t>But </a:t>
            </a:r>
            <a:r>
              <a:rPr lang="ja-JP" altLang="en-US" sz="2400" dirty="0">
                <a:solidFill>
                  <a:schemeClr val="tx1"/>
                </a:solidFill>
                <a:latin typeface="Calibri" panose="020F0502020204030204" pitchFamily="34" charset="0"/>
                <a:ea typeface="ＭＳ Ｐゴシック" panose="020B0600070205080204" pitchFamily="34" charset="-128"/>
              </a:rPr>
              <a:t>“</a:t>
            </a:r>
            <a:r>
              <a:rPr lang="en-US" altLang="ja-JP" sz="2400" dirty="0">
                <a:solidFill>
                  <a:schemeClr val="tx1"/>
                </a:solidFill>
                <a:latin typeface="Calibri" panose="020F0502020204030204" pitchFamily="34" charset="0"/>
                <a:ea typeface="ＭＳ Ｐゴシック" panose="020B0600070205080204" pitchFamily="34" charset="-128"/>
              </a:rPr>
              <a:t>failure</a:t>
            </a:r>
            <a:r>
              <a:rPr lang="ja-JP" altLang="en-US" sz="2400" dirty="0">
                <a:solidFill>
                  <a:schemeClr val="tx1"/>
                </a:solidFill>
                <a:latin typeface="Calibri" panose="020F0502020204030204" pitchFamily="34" charset="0"/>
                <a:ea typeface="ＭＳ Ｐゴシック" panose="020B0600070205080204" pitchFamily="34" charset="-128"/>
              </a:rPr>
              <a:t>”</a:t>
            </a:r>
            <a:r>
              <a:rPr lang="en-US" altLang="ja-JP" sz="2400" dirty="0">
                <a:solidFill>
                  <a:schemeClr val="tx1"/>
                </a:solidFill>
                <a:latin typeface="Calibri" panose="020F0502020204030204" pitchFamily="34" charset="0"/>
                <a:ea typeface="ＭＳ Ｐゴシック" panose="020B0600070205080204" pitchFamily="34" charset="-128"/>
              </a:rPr>
              <a:t> to replicate is </a:t>
            </a:r>
            <a:r>
              <a:rPr lang="en-US" altLang="ja-JP" sz="2400" i="1" dirty="0">
                <a:solidFill>
                  <a:schemeClr val="tx1"/>
                </a:solidFill>
                <a:latin typeface="Calibri" panose="020F0502020204030204" pitchFamily="34" charset="0"/>
                <a:ea typeface="ＭＳ Ｐゴシック" panose="020B0600070205080204" pitchFamily="34" charset="-128"/>
              </a:rPr>
              <a:t>expected</a:t>
            </a:r>
            <a:r>
              <a:rPr lang="en-US" altLang="ja-JP" sz="2400" dirty="0">
                <a:solidFill>
                  <a:schemeClr val="tx1"/>
                </a:solidFill>
                <a:latin typeface="Calibri" panose="020F0502020204030204" pitchFamily="34" charset="0"/>
                <a:ea typeface="ＭＳ Ｐゴシック" panose="020B0600070205080204" pitchFamily="34" charset="-128"/>
              </a:rPr>
              <a:t> when decisions are made with hypothesis testing</a:t>
            </a:r>
          </a:p>
          <a:p>
            <a:pPr marL="585900" lvl="1" indent="-342900" eaLnBrk="1" fontAlgn="auto" hangingPunct="1">
              <a:lnSpc>
                <a:spcPct val="115000"/>
              </a:lnSpc>
              <a:buFont typeface="Arial" panose="020B0604020202020204" pitchFamily="34" charset="0"/>
              <a:buChar char="•"/>
              <a:defRPr/>
            </a:pPr>
            <a:r>
              <a:rPr lang="en-US" altLang="fr-FR" sz="2100" dirty="0">
                <a:solidFill>
                  <a:schemeClr val="tx1"/>
                </a:solidFill>
                <a:latin typeface="Calibri" panose="020F0502020204030204" pitchFamily="34" charset="0"/>
                <a:ea typeface="ＭＳ Ｐゴシック" panose="020B0600070205080204" pitchFamily="34" charset="-128"/>
              </a:rPr>
              <a:t>At a rate dependent on the experimental power</a:t>
            </a:r>
          </a:p>
          <a:p>
            <a:pPr eaLnBrk="1" fontAlgn="auto" hangingPunct="1">
              <a:lnSpc>
                <a:spcPct val="115000"/>
              </a:lnSpc>
              <a:buFont typeface="Arial" panose="020B0604020202020204" pitchFamily="34" charset="0"/>
              <a:buChar char="•"/>
              <a:defRPr/>
            </a:pPr>
            <a:r>
              <a:rPr lang="en-US" altLang="fr-FR" sz="2400" dirty="0">
                <a:solidFill>
                  <a:schemeClr val="tx1"/>
                </a:solidFill>
                <a:latin typeface="Calibri" panose="020F0502020204030204" pitchFamily="34" charset="0"/>
                <a:ea typeface="ＭＳ Ｐゴシック" panose="020B0600070205080204" pitchFamily="34" charset="-128"/>
              </a:rPr>
              <a:t>Statisticians have an </a:t>
            </a:r>
            <a:r>
              <a:rPr lang="en-US" altLang="fr-FR" sz="2400" i="1" dirty="0">
                <a:solidFill>
                  <a:schemeClr val="tx1"/>
                </a:solidFill>
                <a:latin typeface="Calibri" panose="020F0502020204030204" pitchFamily="34" charset="0"/>
                <a:ea typeface="ＭＳ Ｐゴシック" panose="020B0600070205080204" pitchFamily="34" charset="-128"/>
              </a:rPr>
              <a:t>obligation</a:t>
            </a:r>
            <a:r>
              <a:rPr lang="en-US" altLang="fr-FR" sz="2400" dirty="0">
                <a:solidFill>
                  <a:schemeClr val="tx1"/>
                </a:solidFill>
                <a:latin typeface="Calibri" panose="020F0502020204030204" pitchFamily="34" charset="0"/>
                <a:ea typeface="ＭＳ Ｐゴシック" panose="020B0600070205080204" pitchFamily="34" charset="-128"/>
              </a:rPr>
              <a:t> to be </a:t>
            </a:r>
            <a:r>
              <a:rPr lang="en-US" altLang="fr-FR" sz="2400" b="1" dirty="0">
                <a:solidFill>
                  <a:schemeClr val="tx1"/>
                </a:solidFill>
                <a:latin typeface="Calibri" panose="020F0502020204030204" pitchFamily="34" charset="0"/>
                <a:ea typeface="ＭＳ Ｐゴシック" panose="020B0600070205080204" pitchFamily="34" charset="-128"/>
              </a:rPr>
              <a:t>wrong</a:t>
            </a:r>
            <a:r>
              <a:rPr lang="en-US" altLang="fr-FR" sz="2400" dirty="0">
                <a:solidFill>
                  <a:schemeClr val="tx1"/>
                </a:solidFill>
                <a:latin typeface="Calibri" panose="020F0502020204030204" pitchFamily="34" charset="0"/>
                <a:ea typeface="ＭＳ Ｐゴシック" panose="020B0600070205080204" pitchFamily="34" charset="-128"/>
              </a:rPr>
              <a:t> the specified proportion of the time</a:t>
            </a:r>
            <a:endParaRPr lang="en-US" altLang="fr-FR" sz="2000" dirty="0">
              <a:solidFill>
                <a:schemeClr val="tx1"/>
              </a:solidFill>
              <a:latin typeface="Calibri" panose="020F0502020204030204" pitchFamily="34" charset="0"/>
              <a:ea typeface="ＭＳ Ｐゴシック" panose="020B0600070205080204" pitchFamily="34" charset="-128"/>
            </a:endParaRPr>
          </a:p>
          <a:p>
            <a:pPr marL="229500" indent="-229500" eaLnBrk="1" fontAlgn="auto" hangingPunct="1">
              <a:lnSpc>
                <a:spcPct val="115000"/>
              </a:lnSpc>
              <a:defRPr/>
            </a:pPr>
            <a:endParaRPr lang="en-US" altLang="fr-FR" sz="2400" dirty="0">
              <a:ea typeface="ＭＳ Ｐゴシック" panose="020B0600070205080204" pitchFamily="34" charset="-128"/>
            </a:endParaRPr>
          </a:p>
          <a:p>
            <a:pPr marL="229500" indent="-229500" eaLnBrk="1" fontAlgn="auto" hangingPunct="1">
              <a:lnSpc>
                <a:spcPct val="115000"/>
              </a:lnSpc>
              <a:defRPr/>
            </a:pPr>
            <a:endParaRPr lang="en-US" altLang="fr-FR" sz="2400" dirty="0">
              <a:ea typeface="ＭＳ Ｐゴシック" panose="020B0600070205080204" pitchFamily="34" charset="-128"/>
            </a:endParaRPr>
          </a:p>
          <a:p>
            <a:pPr marL="229500" indent="-229500" eaLnBrk="1" fontAlgn="auto" hangingPunct="1">
              <a:lnSpc>
                <a:spcPct val="115000"/>
              </a:lnSpc>
              <a:defRPr/>
            </a:pPr>
            <a:endParaRPr lang="en-US" altLang="fr-FR" sz="2400" dirty="0">
              <a:ea typeface="ＭＳ Ｐゴシック" panose="020B0600070205080204" pitchFamily="34" charset="-128"/>
            </a:endParaRPr>
          </a:p>
          <a:p>
            <a:pPr marL="229500" indent="-229500" eaLnBrk="1" fontAlgn="auto" hangingPunct="1">
              <a:lnSpc>
                <a:spcPct val="115000"/>
              </a:lnSpc>
              <a:defRPr/>
            </a:pPr>
            <a:endParaRPr lang="en-US" altLang="fr-FR" sz="2400" dirty="0">
              <a:ea typeface="ＭＳ Ｐゴシック" panose="020B0600070205080204" pitchFamily="34" charset="-128"/>
            </a:endParaRPr>
          </a:p>
          <a:p>
            <a:pPr marL="472500" lvl="1" indent="-229500" eaLnBrk="1" fontAlgn="auto" hangingPunct="1">
              <a:lnSpc>
                <a:spcPct val="110000"/>
              </a:lnSpc>
              <a:defRPr/>
            </a:pPr>
            <a:endParaRPr lang="en-US" altLang="fr-FR" sz="2000" dirty="0">
              <a:ea typeface="ＭＳ Ｐゴシック" panose="020B0600070205080204"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r>
              <a:rPr lang="en-US" altLang="en-US" smtClean="0"/>
              <a:t>Replication</a:t>
            </a:r>
            <a:endParaRPr lang="fr-FR" altLang="en-US" smtClean="0"/>
          </a:p>
        </p:txBody>
      </p:sp>
      <p:sp>
        <p:nvSpPr>
          <p:cNvPr id="143363" name="Rectangle 3">
            <a:extLst/>
          </p:cNvPr>
          <p:cNvSpPr>
            <a:spLocks noGrp="1" noChangeArrowheads="1"/>
          </p:cNvSpPr>
          <p:nvPr>
            <p:ph idx="4294967295"/>
          </p:nvPr>
        </p:nvSpPr>
        <p:spPr>
          <a:xfrm>
            <a:off x="122238" y="581025"/>
            <a:ext cx="8821737" cy="2822575"/>
          </a:xfrm>
          <a:extLst/>
        </p:spPr>
        <p:txBody>
          <a:bodyPr rtlCol="0" anchor="t">
            <a:normAutofit fontScale="92500" lnSpcReduction="20000"/>
          </a:bodyPr>
          <a:lstStyle/>
          <a:p>
            <a:pPr marL="229500" indent="-229500" eaLnBrk="1" fontAlgn="auto" hangingPunct="1">
              <a:lnSpc>
                <a:spcPct val="115000"/>
              </a:lnSpc>
              <a:defRPr/>
            </a:pPr>
            <a:r>
              <a:rPr lang="en-US" altLang="fr-FR" sz="2200" b="1" dirty="0">
                <a:solidFill>
                  <a:schemeClr val="tx1"/>
                </a:solidFill>
                <a:latin typeface="Calibri" panose="020F0502020204030204" pitchFamily="34" charset="0"/>
                <a:ea typeface="ＭＳ Ｐゴシック" panose="020B0600070205080204" pitchFamily="34" charset="-128"/>
              </a:rPr>
              <a:t>Effect A </a:t>
            </a:r>
            <a:r>
              <a:rPr lang="en-US" altLang="fr-FR" sz="2200" dirty="0">
                <a:solidFill>
                  <a:schemeClr val="tx1"/>
                </a:solidFill>
                <a:latin typeface="Calibri" panose="020F0502020204030204" pitchFamily="34" charset="0"/>
                <a:ea typeface="ＭＳ Ｐゴシック" panose="020B0600070205080204" pitchFamily="34" charset="-128"/>
              </a:rPr>
              <a:t>is </a:t>
            </a:r>
            <a:r>
              <a:rPr lang="en-US" altLang="fr-FR" sz="2200" dirty="0" err="1">
                <a:solidFill>
                  <a:schemeClr val="tx1"/>
                </a:solidFill>
                <a:latin typeface="Calibri" panose="020F0502020204030204" pitchFamily="34" charset="0"/>
                <a:ea typeface="ＭＳ Ｐゴシック" panose="020B0600070205080204" pitchFamily="34" charset="-128"/>
              </a:rPr>
              <a:t>Bem</a:t>
            </a:r>
            <a:r>
              <a:rPr lang="ja-JP" altLang="en-US" sz="2200" dirty="0">
                <a:solidFill>
                  <a:schemeClr val="tx1"/>
                </a:solidFill>
                <a:latin typeface="Calibri" panose="020F0502020204030204" pitchFamily="34" charset="0"/>
                <a:ea typeface="ＭＳ Ｐゴシック" panose="020B0600070205080204" pitchFamily="34" charset="-128"/>
              </a:rPr>
              <a:t>’</a:t>
            </a:r>
            <a:r>
              <a:rPr lang="en-US" altLang="ja-JP" sz="2200" dirty="0">
                <a:solidFill>
                  <a:schemeClr val="tx1"/>
                </a:solidFill>
                <a:latin typeface="Calibri" panose="020F0502020204030204" pitchFamily="34" charset="0"/>
                <a:ea typeface="ＭＳ Ｐゴシック" panose="020B0600070205080204" pitchFamily="34" charset="-128"/>
              </a:rPr>
              <a:t>s (2011) </a:t>
            </a:r>
            <a:r>
              <a:rPr lang="en-US" altLang="ja-JP" sz="2200" i="1" dirty="0">
                <a:solidFill>
                  <a:schemeClr val="tx1"/>
                </a:solidFill>
                <a:latin typeface="Calibri" panose="020F0502020204030204" pitchFamily="34" charset="0"/>
                <a:ea typeface="ＭＳ Ｐゴシック" panose="020B0600070205080204" pitchFamily="34" charset="-128"/>
              </a:rPr>
              <a:t>precognition </a:t>
            </a:r>
            <a:r>
              <a:rPr lang="en-US" altLang="ja-JP" sz="2200" dirty="0">
                <a:solidFill>
                  <a:schemeClr val="tx1"/>
                </a:solidFill>
                <a:latin typeface="Calibri" panose="020F0502020204030204" pitchFamily="34" charset="0"/>
                <a:ea typeface="ＭＳ Ｐゴシック" panose="020B0600070205080204" pitchFamily="34" charset="-128"/>
              </a:rPr>
              <a:t>study that reported evidence of people’s ability get information from the future</a:t>
            </a:r>
          </a:p>
          <a:p>
            <a:pPr marL="472500" lvl="1" indent="-229500" eaLnBrk="1" fontAlgn="auto" hangingPunct="1">
              <a:lnSpc>
                <a:spcPct val="115000"/>
              </a:lnSpc>
              <a:defRPr/>
            </a:pPr>
            <a:r>
              <a:rPr lang="en-US" altLang="fr-FR" sz="2200" dirty="0">
                <a:solidFill>
                  <a:schemeClr val="tx1"/>
                </a:solidFill>
                <a:latin typeface="Calibri" panose="020F0502020204030204" pitchFamily="34" charset="0"/>
                <a:ea typeface="ＭＳ Ｐゴシック" panose="020B0600070205080204" pitchFamily="34" charset="-128"/>
              </a:rPr>
              <a:t>I do not know any scientist who believes this effect is real</a:t>
            </a:r>
          </a:p>
          <a:p>
            <a:pPr marL="229500" indent="-229500" eaLnBrk="1" fontAlgn="auto" hangingPunct="1">
              <a:lnSpc>
                <a:spcPct val="115000"/>
              </a:lnSpc>
              <a:defRPr/>
            </a:pPr>
            <a:r>
              <a:rPr lang="en-US" altLang="fr-FR" sz="2200" b="1" dirty="0">
                <a:solidFill>
                  <a:schemeClr val="tx1"/>
                </a:solidFill>
                <a:latin typeface="Calibri" panose="020F0502020204030204" pitchFamily="34" charset="0"/>
                <a:ea typeface="ＭＳ Ｐゴシック" panose="020B0600070205080204" pitchFamily="34" charset="-128"/>
              </a:rPr>
              <a:t>Effect B </a:t>
            </a:r>
            <a:r>
              <a:rPr lang="en-US" altLang="fr-FR" sz="2200" dirty="0">
                <a:solidFill>
                  <a:schemeClr val="tx1"/>
                </a:solidFill>
                <a:latin typeface="Calibri" panose="020F0502020204030204" pitchFamily="34" charset="0"/>
                <a:ea typeface="ＭＳ Ｐゴシック" panose="020B0600070205080204" pitchFamily="34" charset="-128"/>
              </a:rPr>
              <a:t>is from a meta-analysis of the </a:t>
            </a:r>
            <a:r>
              <a:rPr lang="en-US" altLang="fr-FR" sz="2200" i="1" dirty="0">
                <a:solidFill>
                  <a:schemeClr val="tx1"/>
                </a:solidFill>
                <a:latin typeface="Calibri" panose="020F0502020204030204" pitchFamily="34" charset="0"/>
                <a:ea typeface="ＭＳ Ｐゴシック" panose="020B0600070205080204" pitchFamily="34" charset="-128"/>
              </a:rPr>
              <a:t>bystander effect</a:t>
            </a:r>
            <a:r>
              <a:rPr lang="en-US" altLang="fr-FR" sz="2200" dirty="0">
                <a:solidFill>
                  <a:schemeClr val="tx1"/>
                </a:solidFill>
                <a:latin typeface="Calibri" panose="020F0502020204030204" pitchFamily="34" charset="0"/>
                <a:ea typeface="ＭＳ Ｐゴシック" panose="020B0600070205080204" pitchFamily="34" charset="-128"/>
              </a:rPr>
              <a:t>, where people tend to not help someone in need if others are around</a:t>
            </a:r>
          </a:p>
          <a:p>
            <a:pPr marL="472500" lvl="1" indent="-229500" eaLnBrk="1" fontAlgn="auto" hangingPunct="1">
              <a:lnSpc>
                <a:spcPct val="115000"/>
              </a:lnSpc>
              <a:defRPr/>
            </a:pPr>
            <a:r>
              <a:rPr lang="en-US" altLang="fr-FR" sz="2200" dirty="0">
                <a:solidFill>
                  <a:schemeClr val="tx1"/>
                </a:solidFill>
                <a:latin typeface="Calibri" panose="020F0502020204030204" pitchFamily="34" charset="0"/>
                <a:ea typeface="ＭＳ Ｐゴシック" panose="020B0600070205080204" pitchFamily="34" charset="-128"/>
              </a:rPr>
              <a:t>I do not know any scientist who does not believe this is a real effect</a:t>
            </a:r>
          </a:p>
          <a:p>
            <a:pPr marL="229500" indent="-229500" eaLnBrk="1" fontAlgn="auto" hangingPunct="1">
              <a:lnSpc>
                <a:spcPct val="115000"/>
              </a:lnSpc>
              <a:defRPr/>
            </a:pPr>
            <a:r>
              <a:rPr lang="en-US" altLang="fr-FR" sz="2200" dirty="0">
                <a:solidFill>
                  <a:schemeClr val="tx1"/>
                </a:solidFill>
                <a:latin typeface="Calibri" panose="020F0502020204030204" pitchFamily="34" charset="0"/>
                <a:ea typeface="ＭＳ Ｐゴシック" panose="020B0600070205080204" pitchFamily="34" charset="-128"/>
              </a:rPr>
              <a:t>So why are we running experiments?</a:t>
            </a:r>
          </a:p>
          <a:p>
            <a:pPr marL="229500" indent="-229500" eaLnBrk="1" fontAlgn="auto" hangingPunct="1">
              <a:lnSpc>
                <a:spcPct val="115000"/>
              </a:lnSpc>
              <a:defRPr/>
            </a:pPr>
            <a:endParaRPr lang="en-US" altLang="fr-FR" sz="1700" dirty="0">
              <a:ea typeface="ＭＳ Ｐゴシック" panose="020B0600070205080204" pitchFamily="34" charset="-128"/>
            </a:endParaRPr>
          </a:p>
          <a:p>
            <a:pPr marL="472500" lvl="1" indent="-229500" eaLnBrk="1" fontAlgn="auto" hangingPunct="1">
              <a:lnSpc>
                <a:spcPct val="110000"/>
              </a:lnSpc>
              <a:defRPr/>
            </a:pPr>
            <a:endParaRPr lang="en-US" altLang="fr-FR" sz="1700" dirty="0">
              <a:ea typeface="ＭＳ Ｐゴシック" panose="020B0600070205080204" pitchFamily="34" charset="-128"/>
            </a:endParaRPr>
          </a:p>
        </p:txBody>
      </p:sp>
      <p:graphicFrame>
        <p:nvGraphicFramePr>
          <p:cNvPr id="154650" name="Group 26">
            <a:extLst/>
          </p:cNvPr>
          <p:cNvGraphicFramePr>
            <a:graphicFrameLocks noGrp="1"/>
          </p:cNvGraphicFramePr>
          <p:nvPr/>
        </p:nvGraphicFramePr>
        <p:xfrm>
          <a:off x="1504950" y="3165475"/>
          <a:ext cx="6367464" cy="1579563"/>
        </p:xfrm>
        <a:graphic>
          <a:graphicData uri="http://schemas.openxmlformats.org/drawingml/2006/table">
            <a:tbl>
              <a:tblPr>
                <a:tableStyleId>{8799B23B-EC83-4686-B30A-512413B5E67A}</a:tableStyleId>
              </a:tblPr>
              <a:tblGrid>
                <a:gridCol w="2156198">
                  <a:extLst>
                    <a:ext uri="{9D8B030D-6E8A-4147-A177-3AD203B41FA5}">
                      <a16:colId xmlns:a16="http://schemas.microsoft.com/office/drawing/2014/main" xmlns="" val="20000"/>
                    </a:ext>
                  </a:extLst>
                </a:gridCol>
                <a:gridCol w="2156198">
                  <a:extLst>
                    <a:ext uri="{9D8B030D-6E8A-4147-A177-3AD203B41FA5}">
                      <a16:colId xmlns:a16="http://schemas.microsoft.com/office/drawing/2014/main" xmlns="" val="20001"/>
                    </a:ext>
                  </a:extLst>
                </a:gridCol>
                <a:gridCol w="2055068">
                  <a:extLst>
                    <a:ext uri="{9D8B030D-6E8A-4147-A177-3AD203B41FA5}">
                      <a16:colId xmlns:a16="http://schemas.microsoft.com/office/drawing/2014/main" xmlns="" val="20002"/>
                    </a:ext>
                  </a:extLst>
                </a:gridCol>
              </a:tblGrid>
              <a:tr h="281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91454" marR="91454" marT="34264" marB="34264"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Effect A</a:t>
                      </a:r>
                      <a:endParaRPr kumimoji="0" lang="en-US" sz="1400" b="1" i="0" u="none" strike="noStrike" cap="none" normalizeH="0" baseline="0" dirty="0">
                        <a:ln>
                          <a:noFill/>
                        </a:ln>
                        <a:solidFill>
                          <a:srgbClr val="FFFFFF"/>
                        </a:solidFill>
                        <a:effectLst/>
                        <a:latin typeface="Calibri" panose="020F0502020204030204" pitchFamily="34" charset="0"/>
                        <a:ea typeface="ＭＳ Ｐゴシック" charset="0"/>
                        <a:cs typeface="ＭＳ Ｐゴシック" charset="0"/>
                      </a:endParaRPr>
                    </a:p>
                  </a:txBody>
                  <a:tcPr marL="91454" marR="91454" marT="34264" marB="3426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Effect B</a:t>
                      </a:r>
                      <a:endParaRPr kumimoji="0" lang="en-US" sz="1400" b="1" i="0" u="none" strike="noStrike" cap="none" normalizeH="0" baseline="0">
                        <a:ln>
                          <a:noFill/>
                        </a:ln>
                        <a:solidFill>
                          <a:srgbClr val="FFFFFF"/>
                        </a:solidFill>
                        <a:effectLst/>
                        <a:latin typeface="Calibri" panose="020F0502020204030204" pitchFamily="34" charset="0"/>
                        <a:ea typeface="ＭＳ Ｐゴシック" charset="0"/>
                        <a:cs typeface="ＭＳ Ｐゴシック" charset="0"/>
                      </a:endParaRPr>
                    </a:p>
                  </a:txBody>
                  <a:tcPr marL="91454" marR="91454" marT="34264" marB="34264" anchor="ctr" horzOverflow="overflow"/>
                </a:tc>
                <a:extLst>
                  <a:ext uri="{0D108BD9-81ED-4DB2-BD59-A6C34878D82A}">
                    <a16:rowId xmlns:a16="http://schemas.microsoft.com/office/drawing/2014/main" xmlns="" val="10000"/>
                  </a:ext>
                </a:extLst>
              </a:tr>
              <a:tr h="41826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Number of experiments</a:t>
                      </a:r>
                      <a:endParaRPr kumimoji="0" lang="en-US" sz="1400" b="0" i="0" u="none" strike="noStrike" cap="none" normalizeH="0" baseline="0" dirty="0">
                        <a:ln>
                          <a:noFill/>
                        </a:ln>
                        <a:solidFill>
                          <a:srgbClr val="000000"/>
                        </a:solidFill>
                        <a:effectLst/>
                        <a:latin typeface="Calibri" panose="020F0502020204030204" pitchFamily="34" charset="0"/>
                        <a:ea typeface="ＭＳ Ｐゴシック" charset="0"/>
                        <a:cs typeface="ＭＳ Ｐゴシック" charset="0"/>
                      </a:endParaRPr>
                    </a:p>
                  </a:txBody>
                  <a:tcPr marL="91454" marR="91454" marT="34264" marB="34264"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10</a:t>
                      </a:r>
                      <a:endParaRPr kumimoji="0" lang="en-US" sz="1400" b="0" i="0" u="none" strike="noStrike" cap="none" normalizeH="0" baseline="0">
                        <a:ln>
                          <a:noFill/>
                        </a:ln>
                        <a:solidFill>
                          <a:srgbClr val="000000"/>
                        </a:solidFill>
                        <a:effectLst/>
                        <a:latin typeface="Calibri" panose="020F0502020204030204" pitchFamily="34" charset="0"/>
                        <a:ea typeface="ＭＳ Ｐゴシック" charset="0"/>
                        <a:cs typeface="ＭＳ Ｐゴシック" charset="0"/>
                      </a:endParaRPr>
                    </a:p>
                  </a:txBody>
                  <a:tcPr marL="91454" marR="91454" marT="34264" marB="3426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19</a:t>
                      </a:r>
                      <a:endParaRPr kumimoji="0" lang="en-US" sz="1400" b="0" i="0" u="none" strike="noStrike" cap="none" normalizeH="0" baseline="0">
                        <a:ln>
                          <a:noFill/>
                        </a:ln>
                        <a:solidFill>
                          <a:srgbClr val="000000"/>
                        </a:solidFill>
                        <a:effectLst/>
                        <a:latin typeface="Calibri" panose="020F0502020204030204" pitchFamily="34" charset="0"/>
                        <a:ea typeface="ＭＳ Ｐゴシック" charset="0"/>
                        <a:cs typeface="ＭＳ Ｐゴシック" charset="0"/>
                      </a:endParaRPr>
                    </a:p>
                  </a:txBody>
                  <a:tcPr marL="91454" marR="91454" marT="34264" marB="34264" anchor="ctr" horzOverflow="overflow"/>
                </a:tc>
                <a:extLst>
                  <a:ext uri="{0D108BD9-81ED-4DB2-BD59-A6C34878D82A}">
                    <a16:rowId xmlns:a16="http://schemas.microsoft.com/office/drawing/2014/main" xmlns="" val="10001"/>
                  </a:ext>
                </a:extLst>
              </a:tr>
              <a:tr h="5975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Number of experiments that reject H</a:t>
                      </a:r>
                      <a:r>
                        <a:rPr kumimoji="0" lang="en-US" sz="1400" u="none" strike="noStrike" cap="none" normalizeH="0" baseline="-25000" dirty="0">
                          <a:ln>
                            <a:noFill/>
                          </a:ln>
                          <a:effectLst/>
                          <a:latin typeface="Calibri" panose="020F0502020204030204" pitchFamily="34" charset="0"/>
                        </a:rPr>
                        <a:t>0</a:t>
                      </a:r>
                      <a:endParaRPr kumimoji="0" lang="en-US" sz="1400" b="0" i="0" u="none" strike="noStrike" cap="none" normalizeH="0" baseline="-25000" dirty="0">
                        <a:ln>
                          <a:noFill/>
                        </a:ln>
                        <a:solidFill>
                          <a:srgbClr val="000000"/>
                        </a:solidFill>
                        <a:effectLst/>
                        <a:latin typeface="Calibri" panose="020F0502020204030204" pitchFamily="34" charset="0"/>
                        <a:ea typeface="ＭＳ Ｐゴシック" charset="0"/>
                        <a:cs typeface="ＭＳ Ｐゴシック" charset="0"/>
                      </a:endParaRPr>
                    </a:p>
                  </a:txBody>
                  <a:tcPr marL="91454" marR="91454" marT="34264" marB="34264"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9</a:t>
                      </a:r>
                      <a:endParaRPr kumimoji="0" lang="en-US" sz="1400" b="0" i="0" u="none" strike="noStrike" cap="none" normalizeH="0" baseline="0">
                        <a:ln>
                          <a:noFill/>
                        </a:ln>
                        <a:solidFill>
                          <a:srgbClr val="000000"/>
                        </a:solidFill>
                        <a:effectLst/>
                        <a:latin typeface="Calibri" panose="020F0502020204030204" pitchFamily="34" charset="0"/>
                        <a:ea typeface="ＭＳ Ｐゴシック" charset="0"/>
                        <a:cs typeface="ＭＳ Ｐゴシック" charset="0"/>
                      </a:endParaRPr>
                    </a:p>
                  </a:txBody>
                  <a:tcPr marL="91454" marR="91454" marT="34264" marB="3426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10</a:t>
                      </a:r>
                      <a:endParaRPr kumimoji="0" lang="en-US" sz="1400" b="0" i="0" u="none" strike="noStrike" cap="none" normalizeH="0" baseline="0">
                        <a:ln>
                          <a:noFill/>
                        </a:ln>
                        <a:solidFill>
                          <a:srgbClr val="000000"/>
                        </a:solidFill>
                        <a:effectLst/>
                        <a:latin typeface="Calibri" panose="020F0502020204030204" pitchFamily="34" charset="0"/>
                        <a:ea typeface="ＭＳ Ｐゴシック" charset="0"/>
                        <a:cs typeface="ＭＳ Ｐゴシック" charset="0"/>
                      </a:endParaRPr>
                    </a:p>
                  </a:txBody>
                  <a:tcPr marL="91454" marR="91454" marT="34264" marB="34264" anchor="ctr" horzOverflow="overflow"/>
                </a:tc>
                <a:extLst>
                  <a:ext uri="{0D108BD9-81ED-4DB2-BD59-A6C34878D82A}">
                    <a16:rowId xmlns:a16="http://schemas.microsoft.com/office/drawing/2014/main" xmlns="" val="10002"/>
                  </a:ext>
                </a:extLst>
              </a:tr>
              <a:tr h="281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rPr>
                        <a:t>Replication rate</a:t>
                      </a:r>
                      <a:endParaRPr kumimoji="0" lang="en-US" sz="1400" b="0" i="0" u="none" strike="noStrike" cap="none" normalizeH="0" baseline="0">
                        <a:ln>
                          <a:noFill/>
                        </a:ln>
                        <a:solidFill>
                          <a:srgbClr val="000000"/>
                        </a:solidFill>
                        <a:effectLst/>
                        <a:latin typeface="Calibri" panose="020F0502020204030204" pitchFamily="34" charset="0"/>
                        <a:ea typeface="ＭＳ Ｐゴシック" charset="0"/>
                        <a:cs typeface="ＭＳ Ｐゴシック" charset="0"/>
                      </a:endParaRPr>
                    </a:p>
                  </a:txBody>
                  <a:tcPr marL="91454" marR="91454" marT="34264" marB="34264"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0.9</a:t>
                      </a:r>
                      <a:endParaRPr kumimoji="0" lang="en-US" sz="1400" b="0" i="0" u="none" strike="noStrike" cap="none" normalizeH="0" baseline="0" dirty="0">
                        <a:ln>
                          <a:noFill/>
                        </a:ln>
                        <a:solidFill>
                          <a:srgbClr val="000000"/>
                        </a:solidFill>
                        <a:effectLst/>
                        <a:latin typeface="Calibri" panose="020F0502020204030204" pitchFamily="34" charset="0"/>
                        <a:ea typeface="ＭＳ Ｐゴシック" charset="0"/>
                        <a:cs typeface="ＭＳ Ｐゴシック" charset="0"/>
                      </a:endParaRPr>
                    </a:p>
                  </a:txBody>
                  <a:tcPr marL="91454" marR="91454" marT="34264" marB="3426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Calibri" panose="020F0502020204030204" pitchFamily="34" charset="0"/>
                        </a:rPr>
                        <a:t>0.53</a:t>
                      </a:r>
                      <a:endParaRPr kumimoji="0" lang="en-US" sz="1400" b="0" i="0" u="none" strike="noStrike" cap="none" normalizeH="0" baseline="0" dirty="0">
                        <a:ln>
                          <a:noFill/>
                        </a:ln>
                        <a:solidFill>
                          <a:srgbClr val="000000"/>
                        </a:solidFill>
                        <a:effectLst/>
                        <a:latin typeface="Calibri" panose="020F0502020204030204" pitchFamily="34" charset="0"/>
                        <a:ea typeface="ＭＳ Ｐゴシック" charset="0"/>
                        <a:cs typeface="ＭＳ Ｐゴシック" charset="0"/>
                      </a:endParaRPr>
                    </a:p>
                  </a:txBody>
                  <a:tcPr marL="91454" marR="91454" marT="34264" marB="34264" anchor="ctr" horzOverflow="overflow"/>
                </a:tc>
                <a:extLst>
                  <a:ext uri="{0D108BD9-81ED-4DB2-BD59-A6C34878D82A}">
                    <a16:rowId xmlns:a16="http://schemas.microsoft.com/office/drawing/2014/main" xmlns="" val="10003"/>
                  </a:ext>
                </a:extLst>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6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36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3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Conclusions</a:t>
            </a:r>
          </a:p>
        </p:txBody>
      </p:sp>
      <p:pic>
        <p:nvPicPr>
          <p:cNvPr id="107523" name="Picture 1" descr="spideyquo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357313"/>
            <a:ext cx="50800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quot;No&quot; Symbol 3">
            <a:extLst/>
          </p:cNvPr>
          <p:cNvSpPr/>
          <p:nvPr/>
        </p:nvSpPr>
        <p:spPr bwMode="auto">
          <a:xfrm>
            <a:off x="1752600" y="809625"/>
            <a:ext cx="5664200" cy="3905250"/>
          </a:xfrm>
          <a:prstGeom prst="noSmoking">
            <a:avLst/>
          </a:prstGeom>
          <a:gradFill rotWithShape="0">
            <a:gsLst>
              <a:gs pos="0">
                <a:schemeClr val="accent1"/>
              </a:gs>
              <a:gs pos="100000">
                <a:schemeClr val="bg1"/>
              </a:gs>
            </a:gsLst>
            <a:lin ang="18900000" scaled="1"/>
          </a:gradFill>
          <a:ln w="25400"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kern="0">
              <a:latin typeface="Arial" pitchFamily="-111" charset="0"/>
              <a:ea typeface="ＭＳ Ｐゴシック" charset="0"/>
              <a:cs typeface="ＭＳ Ｐゴシック" charset="0"/>
              <a:sym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Conclusions</a:t>
            </a:r>
          </a:p>
        </p:txBody>
      </p:sp>
      <p:sp>
        <p:nvSpPr>
          <p:cNvPr id="109571" name="Rectangle 3"/>
          <p:cNvSpPr>
            <a:spLocks noGrp="1" noChangeArrowheads="1"/>
          </p:cNvSpPr>
          <p:nvPr>
            <p:ph idx="4294967295"/>
          </p:nvPr>
        </p:nvSpPr>
        <p:spPr>
          <a:xfrm>
            <a:off x="84138" y="741363"/>
            <a:ext cx="9144000" cy="4059237"/>
          </a:xfrm>
        </p:spPr>
        <p:txBody>
          <a:bodyPr anchor="t"/>
          <a:lstStyle/>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For a scientist, </a:t>
            </a:r>
            <a:r>
              <a:rPr lang="en-US" altLang="fr-FR" sz="2000" b="1" i="1" smtClean="0">
                <a:solidFill>
                  <a:schemeClr val="tx1"/>
                </a:solidFill>
                <a:latin typeface="Calibri" panose="020F0502020204030204" pitchFamily="34" charset="0"/>
                <a:ea typeface="MS PGothic" panose="020B0600070205080204" pitchFamily="34" charset="-128"/>
              </a:rPr>
              <a:t>low</a:t>
            </a:r>
            <a:r>
              <a:rPr lang="en-US" altLang="fr-FR" sz="2000" smtClean="0">
                <a:solidFill>
                  <a:schemeClr val="tx1"/>
                </a:solidFill>
                <a:latin typeface="Calibri" panose="020F0502020204030204" pitchFamily="34" charset="0"/>
                <a:ea typeface="MS PGothic" panose="020B0600070205080204" pitchFamily="34" charset="-128"/>
              </a:rPr>
              <a:t> power comes with great responsibility</a:t>
            </a:r>
          </a:p>
          <a:p>
            <a:pPr lvl="1"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A scientist must resist the temptation to make the data show what they desire</a:t>
            </a:r>
          </a:p>
          <a:p>
            <a:pPr lvl="1"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A scientist must not keep gathering data until finding what he desires</a:t>
            </a:r>
          </a:p>
          <a:p>
            <a:pPr lvl="1"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A scientist must not try different analyses until finding one that shows what she wants.</a:t>
            </a:r>
          </a:p>
          <a:p>
            <a:pPr lvl="1"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A scientist must resist drawing firm conclusions from noisy data</a:t>
            </a: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Being a responsible scientist is easy when the signal is clear and noise is small (high power)</a:t>
            </a: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Statistics is easy with large power.</a:t>
            </a:r>
            <a:endParaRPr lang="en-US" altLang="fr-FR" sz="2000" smtClean="0">
              <a:ea typeface="MS PGothic" panose="020B0600070205080204"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4" name="Shape 1144"/>
          <p:cNvSpPr txBox="1"/>
          <p:nvPr/>
        </p:nvSpPr>
        <p:spPr>
          <a:xfrm>
            <a:off x="152400" y="0"/>
            <a:ext cx="4294500" cy="604500"/>
          </a:xfrm>
          <a:prstGeom prst="rect">
            <a:avLst/>
          </a:prstGeom>
          <a:noFill/>
          <a:ln>
            <a:noFill/>
          </a:ln>
        </p:spPr>
        <p:txBody>
          <a:bodyPr lIns="91425" tIns="91425" rIns="91425" bIns="91425" anchor="ctr" anchorCtr="0">
            <a:noAutofit/>
          </a:bodyPr>
          <a:lstStyle/>
          <a:p>
            <a:r>
              <a:rPr lang="en" sz="2800" dirty="0">
                <a:solidFill>
                  <a:schemeClr val="tx1"/>
                </a:solidFill>
                <a:latin typeface="Calibri" panose="020F0502020204030204" pitchFamily="34" charset="0"/>
                <a:ea typeface="Open Sans"/>
                <a:cs typeface="Calibri" panose="020F0502020204030204" pitchFamily="34" charset="0"/>
                <a:sym typeface="Open Sans"/>
              </a:rPr>
              <a:t>Take home messages</a:t>
            </a:r>
          </a:p>
        </p:txBody>
      </p:sp>
      <p:pic>
        <p:nvPicPr>
          <p:cNvPr id="3" name="Picture 2"/>
          <p:cNvPicPr>
            <a:picLocks noChangeAspect="1"/>
          </p:cNvPicPr>
          <p:nvPr/>
        </p:nvPicPr>
        <p:blipFill>
          <a:blip r:embed="rId3"/>
          <a:stretch>
            <a:fillRect/>
          </a:stretch>
        </p:blipFill>
        <p:spPr>
          <a:xfrm>
            <a:off x="152400" y="1424472"/>
            <a:ext cx="8821909" cy="2634927"/>
          </a:xfrm>
          <a:prstGeom prst="rect">
            <a:avLst/>
          </a:prstGeom>
        </p:spPr>
      </p:pic>
    </p:spTree>
    <p:extLst>
      <p:ext uri="{BB962C8B-B14F-4D97-AF65-F5344CB8AC3E}">
        <p14:creationId xmlns:p14="http://schemas.microsoft.com/office/powerpoint/2010/main" val="26182809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hape 843"/>
          <p:cNvSpPr txBox="1">
            <a:spLocks/>
          </p:cNvSpPr>
          <p:nvPr/>
        </p:nvSpPr>
        <p:spPr bwMode="auto">
          <a:xfrm>
            <a:off x="311150" y="2195513"/>
            <a:ext cx="85217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lgn="ctr">
              <a:buClr>
                <a:schemeClr val="accent1"/>
              </a:buClr>
              <a:buSzPct val="25000"/>
              <a:buFont typeface="PT Sans Narrow" panose="020B0604020202020204" charset="0"/>
              <a:buNone/>
            </a:pPr>
            <a:r>
              <a:rPr lang="en-US" altLang="en-US" sz="2800">
                <a:solidFill>
                  <a:schemeClr val="accent1"/>
                </a:solidFill>
                <a:latin typeface="Calibri" panose="020F0502020204030204" pitchFamily="34" charset="0"/>
                <a:ea typeface="PT Sans Narrow" panose="020B0604020202020204" charset="0"/>
                <a:cs typeface="Calibri" panose="020F0502020204030204" pitchFamily="34" charset="0"/>
                <a:sym typeface="PT Sans Narrow" panose="020B0604020202020204" charset="0"/>
              </a:rPr>
              <a:t>END Class 10</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Replication</a:t>
            </a:r>
          </a:p>
        </p:txBody>
      </p:sp>
      <p:sp>
        <p:nvSpPr>
          <p:cNvPr id="17411" name="Rectangle 3"/>
          <p:cNvSpPr>
            <a:spLocks noGrp="1" noChangeArrowheads="1"/>
          </p:cNvSpPr>
          <p:nvPr>
            <p:ph idx="4294967295"/>
          </p:nvPr>
        </p:nvSpPr>
        <p:spPr>
          <a:xfrm>
            <a:off x="234950" y="693738"/>
            <a:ext cx="8674100" cy="3467100"/>
          </a:xfrm>
        </p:spPr>
        <p:txBody>
          <a:bodyPr anchor="t"/>
          <a:lstStyle/>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Replication has long been believed to be the final arbiter of phenomena in science</a:t>
            </a: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But it seems to not work</a:t>
            </a:r>
          </a:p>
          <a:p>
            <a:pPr lvl="1"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Not sufficient (Bem, 2011)</a:t>
            </a:r>
          </a:p>
          <a:p>
            <a:pPr lvl="1"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Not necessary (bystander effect)</a:t>
            </a: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In a field that depends on hypothesis testing, like experimental psychology, some effects should be rejected </a:t>
            </a:r>
            <a:r>
              <a:rPr lang="en-US" altLang="fr-FR" sz="2000" b="1" smtClean="0">
                <a:solidFill>
                  <a:schemeClr val="tx1"/>
                </a:solidFill>
                <a:latin typeface="Calibri" panose="020F0502020204030204" pitchFamily="34" charset="0"/>
                <a:ea typeface="MS PGothic" panose="020B0600070205080204" pitchFamily="34" charset="-128"/>
              </a:rPr>
              <a:t>because </a:t>
            </a:r>
            <a:r>
              <a:rPr lang="en-US" altLang="fr-FR" sz="2000" smtClean="0">
                <a:solidFill>
                  <a:schemeClr val="tx1"/>
                </a:solidFill>
                <a:latin typeface="Calibri" panose="020F0502020204030204" pitchFamily="34" charset="0"/>
                <a:ea typeface="MS PGothic" panose="020B0600070205080204" pitchFamily="34" charset="-128"/>
              </a:rPr>
              <a:t>they are so frequently replicated</a:t>
            </a:r>
          </a:p>
          <a:p>
            <a:pPr lvl="1" eaLnBrk="1" hangingPunct="1">
              <a:lnSpc>
                <a:spcPct val="110000"/>
              </a:lnSpc>
            </a:pPr>
            <a:endParaRPr lang="en-US" altLang="fr-FR" smtClean="0">
              <a:latin typeface="Calibri" panose="020F0502020204030204" pitchFamily="34" charset="0"/>
              <a:ea typeface="MS PGothic" panose="020B0600070205080204"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Hypothesis Testing (For Means)</a:t>
            </a:r>
          </a:p>
        </p:txBody>
      </p:sp>
      <p:sp>
        <p:nvSpPr>
          <p:cNvPr id="19459" name="Rectangle 3"/>
          <p:cNvSpPr>
            <a:spLocks noGrp="1" noChangeArrowheads="1"/>
          </p:cNvSpPr>
          <p:nvPr>
            <p:ph idx="4294967295"/>
          </p:nvPr>
        </p:nvSpPr>
        <p:spPr>
          <a:xfrm>
            <a:off x="246063" y="620713"/>
            <a:ext cx="8513762" cy="1389062"/>
          </a:xfrm>
        </p:spPr>
        <p:txBody>
          <a:bodyPr anchor="t"/>
          <a:lstStyle/>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We start with a null hypothesis: no effect, H</a:t>
            </a:r>
            <a:r>
              <a:rPr lang="en-US" altLang="fr-FR" sz="2000" baseline="-25000" smtClean="0">
                <a:solidFill>
                  <a:schemeClr val="tx1"/>
                </a:solidFill>
                <a:latin typeface="Calibri" panose="020F0502020204030204" pitchFamily="34" charset="0"/>
                <a:ea typeface="MS PGothic" panose="020B0600070205080204" pitchFamily="34" charset="-128"/>
              </a:rPr>
              <a:t>0</a:t>
            </a:r>
            <a:endParaRPr lang="en-US" altLang="fr-FR" sz="2000" smtClean="0">
              <a:solidFill>
                <a:schemeClr val="tx1"/>
              </a:solidFill>
              <a:latin typeface="Calibri" panose="020F0502020204030204" pitchFamily="34" charset="0"/>
              <a:ea typeface="MS PGothic" panose="020B0600070205080204" pitchFamily="34" charset="-128"/>
            </a:endParaRPr>
          </a:p>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Identify a sampling distribution that describes variability in a test statistic</a:t>
            </a:r>
          </a:p>
          <a:p>
            <a:pPr eaLnBrk="1" hangingPunct="1">
              <a:lnSpc>
                <a:spcPct val="115000"/>
              </a:lnSpc>
            </a:pPr>
            <a:endParaRPr lang="en-US" altLang="fr-FR" sz="2000" smtClean="0">
              <a:solidFill>
                <a:schemeClr val="tx1"/>
              </a:solidFill>
              <a:ea typeface="MS PGothic" panose="020B0600070205080204" pitchFamily="34" charset="-128"/>
            </a:endParaRPr>
          </a:p>
          <a:p>
            <a:pPr eaLnBrk="1" hangingPunct="1">
              <a:lnSpc>
                <a:spcPct val="115000"/>
              </a:lnSpc>
            </a:pPr>
            <a:endParaRPr lang="en-US" altLang="fr-FR" sz="2000" smtClean="0">
              <a:solidFill>
                <a:schemeClr val="tx1"/>
              </a:solidFill>
              <a:ea typeface="MS PGothic" panose="020B0600070205080204" pitchFamily="34" charset="-128"/>
            </a:endParaRPr>
          </a:p>
          <a:p>
            <a:pPr eaLnBrk="1" hangingPunct="1">
              <a:lnSpc>
                <a:spcPct val="115000"/>
              </a:lnSpc>
            </a:pPr>
            <a:endParaRPr lang="en-US" altLang="fr-FR" sz="2000" smtClean="0">
              <a:ea typeface="MS PGothic" panose="020B0600070205080204" pitchFamily="34" charset="-128"/>
            </a:endParaRPr>
          </a:p>
          <a:p>
            <a:pPr eaLnBrk="1" hangingPunct="1">
              <a:lnSpc>
                <a:spcPct val="115000"/>
              </a:lnSpc>
            </a:pPr>
            <a:endParaRPr lang="en-US" altLang="fr-FR" sz="2000" smtClean="0">
              <a:ea typeface="MS PGothic" panose="020B0600070205080204" pitchFamily="34" charset="-128"/>
            </a:endParaRPr>
          </a:p>
          <a:p>
            <a:pPr lvl="1" eaLnBrk="1" hangingPunct="1">
              <a:lnSpc>
                <a:spcPct val="110000"/>
              </a:lnSpc>
            </a:pPr>
            <a:endParaRPr lang="en-US" altLang="fr-FR" smtClean="0">
              <a:ea typeface="MS PGothic" panose="020B0600070205080204" pitchFamily="34" charset="-128"/>
            </a:endParaRPr>
          </a:p>
        </p:txBody>
      </p:sp>
      <p:pic>
        <p:nvPicPr>
          <p:cNvPr id="19460" name="Picture 8" descr="HypothesisTesting1.png"/>
          <p:cNvPicPr>
            <a:picLocks noChangeAspect="1"/>
          </p:cNvPicPr>
          <p:nvPr/>
        </p:nvPicPr>
        <p:blipFill>
          <a:blip r:embed="rId4">
            <a:extLst>
              <a:ext uri="{28A0092B-C50C-407E-A947-70E740481C1C}">
                <a14:useLocalDpi xmlns:a14="http://schemas.microsoft.com/office/drawing/2010/main" val="0"/>
              </a:ext>
            </a:extLst>
          </a:blip>
          <a:srcRect b="7091"/>
          <a:stretch>
            <a:fillRect/>
          </a:stretch>
        </p:blipFill>
        <p:spPr bwMode="auto">
          <a:xfrm>
            <a:off x="3276600" y="2225675"/>
            <a:ext cx="52959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61" name="Object 2"/>
          <p:cNvGraphicFramePr>
            <a:graphicFrameLocks noChangeAspect="1"/>
          </p:cNvGraphicFramePr>
          <p:nvPr/>
        </p:nvGraphicFramePr>
        <p:xfrm>
          <a:off x="1028700" y="3094038"/>
          <a:ext cx="1468438" cy="869950"/>
        </p:xfrm>
        <a:graphic>
          <a:graphicData uri="http://schemas.openxmlformats.org/presentationml/2006/ole">
            <mc:AlternateContent xmlns:mc="http://schemas.openxmlformats.org/markup-compatibility/2006">
              <mc:Choice xmlns:v="urn:schemas-microsoft-com:vml" Requires="v">
                <p:oleObj spid="_x0000_s19466" name="Equation" r:id="rId5" imgW="723900" imgH="469900" progId="Equation.3">
                  <p:embed/>
                </p:oleObj>
              </mc:Choice>
              <mc:Fallback>
                <p:oleObj name="Equation" r:id="rId5" imgW="723900" imgH="4699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 y="3094038"/>
                        <a:ext cx="1468438"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HypothesisTesting1.png"/>
          <p:cNvPicPr>
            <a:picLocks noChangeAspect="1"/>
          </p:cNvPicPr>
          <p:nvPr/>
        </p:nvPicPr>
        <p:blipFill>
          <a:blip r:embed="rId4">
            <a:extLst>
              <a:ext uri="{28A0092B-C50C-407E-A947-70E740481C1C}">
                <a14:useLocalDpi xmlns:a14="http://schemas.microsoft.com/office/drawing/2010/main" val="0"/>
              </a:ext>
            </a:extLst>
          </a:blip>
          <a:srcRect b="7091"/>
          <a:stretch>
            <a:fillRect/>
          </a:stretch>
        </p:blipFill>
        <p:spPr bwMode="auto">
          <a:xfrm>
            <a:off x="3276600" y="2225675"/>
            <a:ext cx="52959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Hypothesis Testing (For Two Means)</a:t>
            </a:r>
          </a:p>
        </p:txBody>
      </p:sp>
      <p:sp>
        <p:nvSpPr>
          <p:cNvPr id="2" name="Rectangle 3">
            <a:extLst/>
          </p:cNvPr>
          <p:cNvSpPr>
            <a:spLocks noGrp="1" noChangeArrowheads="1"/>
          </p:cNvSpPr>
          <p:nvPr>
            <p:ph idx="4294967295"/>
          </p:nvPr>
        </p:nvSpPr>
        <p:spPr>
          <a:xfrm>
            <a:off x="233363" y="628650"/>
            <a:ext cx="8910637" cy="1860550"/>
          </a:xfrm>
          <a:extLst/>
        </p:spPr>
        <p:txBody>
          <a:bodyPr rtlCol="0" anchor="t">
            <a:normAutofit fontScale="62500" lnSpcReduction="20000"/>
          </a:bodyPr>
          <a:lstStyle/>
          <a:p>
            <a:pPr marL="229500" indent="-229500" eaLnBrk="1" fontAlgn="auto" hangingPunct="1">
              <a:lnSpc>
                <a:spcPct val="115000"/>
              </a:lnSpc>
              <a:defRPr/>
            </a:pPr>
            <a:r>
              <a:rPr lang="en-US" altLang="fr-FR" sz="3200" dirty="0">
                <a:solidFill>
                  <a:schemeClr val="tx1"/>
                </a:solidFill>
                <a:latin typeface="Calibri" panose="020F0502020204030204" pitchFamily="34" charset="0"/>
                <a:ea typeface="ＭＳ Ｐゴシック" panose="020B0600070205080204" pitchFamily="34" charset="-128"/>
              </a:rPr>
              <a:t>We can identify rare test statistic values as those in the tail of the sampling distribution</a:t>
            </a:r>
          </a:p>
          <a:p>
            <a:pPr marL="229500" indent="-229500" eaLnBrk="1" fontAlgn="auto" hangingPunct="1">
              <a:lnSpc>
                <a:spcPct val="115000"/>
              </a:lnSpc>
              <a:defRPr/>
            </a:pPr>
            <a:r>
              <a:rPr lang="en-US" altLang="fr-FR" sz="3200" dirty="0">
                <a:solidFill>
                  <a:schemeClr val="tx1"/>
                </a:solidFill>
                <a:latin typeface="Calibri" panose="020F0502020204030204" pitchFamily="34" charset="0"/>
                <a:ea typeface="ＭＳ Ｐゴシック" panose="020B0600070205080204" pitchFamily="34" charset="-128"/>
              </a:rPr>
              <a:t>If we get a test statistic in either tail, we say it is so rare (usually 0.05) that we should consider the null hypothesis to be unlikely</a:t>
            </a:r>
          </a:p>
          <a:p>
            <a:pPr marL="229500" indent="-229500" eaLnBrk="1" fontAlgn="auto" hangingPunct="1">
              <a:lnSpc>
                <a:spcPct val="115000"/>
              </a:lnSpc>
              <a:defRPr/>
            </a:pPr>
            <a:r>
              <a:rPr lang="en-US" altLang="fr-FR" sz="3200" dirty="0">
                <a:solidFill>
                  <a:schemeClr val="tx1"/>
                </a:solidFill>
                <a:latin typeface="Calibri" panose="020F0502020204030204" pitchFamily="34" charset="0"/>
                <a:ea typeface="ＭＳ Ｐゴシック" panose="020B0600070205080204" pitchFamily="34" charset="-128"/>
              </a:rPr>
              <a:t>We reject the null</a:t>
            </a:r>
          </a:p>
          <a:p>
            <a:pPr marL="229500" indent="-229500" eaLnBrk="1" fontAlgn="auto" hangingPunct="1">
              <a:lnSpc>
                <a:spcPct val="115000"/>
              </a:lnSpc>
              <a:defRPr/>
            </a:pPr>
            <a:endParaRPr lang="en-US" altLang="fr-FR" sz="1800" dirty="0">
              <a:ea typeface="ＭＳ Ｐゴシック" panose="020B0600070205080204" pitchFamily="34" charset="-128"/>
            </a:endParaRPr>
          </a:p>
          <a:p>
            <a:pPr marL="229500" indent="-229500" eaLnBrk="1" fontAlgn="auto" hangingPunct="1">
              <a:lnSpc>
                <a:spcPct val="115000"/>
              </a:lnSpc>
              <a:defRPr/>
            </a:pPr>
            <a:endParaRPr lang="en-US" altLang="fr-FR" sz="1800" dirty="0">
              <a:ea typeface="ＭＳ Ｐゴシック" panose="020B0600070205080204" pitchFamily="34" charset="-128"/>
            </a:endParaRPr>
          </a:p>
          <a:p>
            <a:pPr marL="229500" indent="-229500" eaLnBrk="1" fontAlgn="auto" hangingPunct="1">
              <a:lnSpc>
                <a:spcPct val="115000"/>
              </a:lnSpc>
              <a:defRPr/>
            </a:pPr>
            <a:endParaRPr lang="en-US" altLang="fr-FR" sz="1800" dirty="0">
              <a:ea typeface="ＭＳ Ｐゴシック" panose="020B0600070205080204" pitchFamily="34" charset="-128"/>
            </a:endParaRPr>
          </a:p>
          <a:p>
            <a:pPr marL="229500" indent="-229500" eaLnBrk="1" fontAlgn="auto" hangingPunct="1">
              <a:lnSpc>
                <a:spcPct val="115000"/>
              </a:lnSpc>
              <a:defRPr/>
            </a:pPr>
            <a:endParaRPr lang="en-US" altLang="fr-FR" sz="1800" dirty="0">
              <a:ea typeface="ＭＳ Ｐゴシック" panose="020B0600070205080204" pitchFamily="34" charset="-128"/>
            </a:endParaRPr>
          </a:p>
          <a:p>
            <a:pPr marL="472500" lvl="1" indent="-229500" eaLnBrk="1" fontAlgn="auto" hangingPunct="1">
              <a:lnSpc>
                <a:spcPct val="110000"/>
              </a:lnSpc>
              <a:defRPr/>
            </a:pPr>
            <a:endParaRPr lang="en-US" altLang="fr-FR" sz="1600" dirty="0">
              <a:ea typeface="ＭＳ Ｐゴシック" panose="020B0600070205080204" pitchFamily="34" charset="-128"/>
            </a:endParaRPr>
          </a:p>
        </p:txBody>
      </p:sp>
      <p:graphicFrame>
        <p:nvGraphicFramePr>
          <p:cNvPr id="21509" name="Object 2"/>
          <p:cNvGraphicFramePr>
            <a:graphicFrameLocks noChangeAspect="1"/>
          </p:cNvGraphicFramePr>
          <p:nvPr/>
        </p:nvGraphicFramePr>
        <p:xfrm>
          <a:off x="1028700" y="3094038"/>
          <a:ext cx="1468438" cy="869950"/>
        </p:xfrm>
        <a:graphic>
          <a:graphicData uri="http://schemas.openxmlformats.org/presentationml/2006/ole">
            <mc:AlternateContent xmlns:mc="http://schemas.openxmlformats.org/markup-compatibility/2006">
              <mc:Choice xmlns:v="urn:schemas-microsoft-com:vml" Requires="v">
                <p:oleObj spid="_x0000_s21516" name="Equation" r:id="rId5" imgW="723900" imgH="469900" progId="Equation.3">
                  <p:embed/>
                </p:oleObj>
              </mc:Choice>
              <mc:Fallback>
                <p:oleObj name="Equation" r:id="rId5" imgW="723900" imgH="4699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 y="3094038"/>
                        <a:ext cx="1468438"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1510" name="Straight Connector 6"/>
          <p:cNvCxnSpPr>
            <a:cxnSpLocks noChangeShapeType="1"/>
          </p:cNvCxnSpPr>
          <p:nvPr/>
        </p:nvCxnSpPr>
        <p:spPr bwMode="auto">
          <a:xfrm rot="5400000">
            <a:off x="6048376" y="4438650"/>
            <a:ext cx="781050" cy="3175"/>
          </a:xfrm>
          <a:prstGeom prst="line">
            <a:avLst/>
          </a:prstGeom>
          <a:noFill/>
          <a:ln w="38100">
            <a:solidFill>
              <a:srgbClr val="FC0128"/>
            </a:solidFill>
            <a:round/>
            <a:headEnd/>
            <a:tailEnd/>
          </a:ln>
          <a:extLst>
            <a:ext uri="{909E8E84-426E-40dd-AFC4-6F175D3DCCD1}">
              <a14:hiddenFill xmlns:a14="http://schemas.microsoft.com/office/drawing/2010/main">
                <a:noFill/>
              </a14:hiddenFill>
            </a:ext>
          </a:extLst>
        </p:spPr>
      </p:cxnSp>
      <p:cxnSp>
        <p:nvCxnSpPr>
          <p:cNvPr id="21511" name="Straight Connector 7"/>
          <p:cNvCxnSpPr>
            <a:cxnSpLocks noChangeShapeType="1"/>
          </p:cNvCxnSpPr>
          <p:nvPr/>
        </p:nvCxnSpPr>
        <p:spPr bwMode="auto">
          <a:xfrm rot="5400000">
            <a:off x="4270376" y="4438650"/>
            <a:ext cx="781050" cy="3175"/>
          </a:xfrm>
          <a:prstGeom prst="line">
            <a:avLst/>
          </a:prstGeom>
          <a:noFill/>
          <a:ln w="38100">
            <a:solidFill>
              <a:srgbClr val="FC0128"/>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descr="HypothesisTesting2.png"/>
          <p:cNvPicPr>
            <a:picLocks noChangeAspect="1"/>
          </p:cNvPicPr>
          <p:nvPr/>
        </p:nvPicPr>
        <p:blipFill>
          <a:blip r:embed="rId3">
            <a:extLst>
              <a:ext uri="{28A0092B-C50C-407E-A947-70E740481C1C}">
                <a14:useLocalDpi xmlns:a14="http://schemas.microsoft.com/office/drawing/2010/main" val="0"/>
              </a:ext>
            </a:extLst>
          </a:blip>
          <a:srcRect b="7088"/>
          <a:stretch>
            <a:fillRect/>
          </a:stretch>
        </p:blipFill>
        <p:spPr bwMode="auto">
          <a:xfrm>
            <a:off x="3276600" y="2224088"/>
            <a:ext cx="5297488"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bwMode="auto">
          <a:xfrm>
            <a:off x="122238" y="31750"/>
            <a:ext cx="8270875" cy="538163"/>
          </a:xfrm>
        </p:spPr>
        <p:txBody>
          <a:bodyPr wrap="square" numCol="1" anchorCtr="0" compatLnSpc="1">
            <a:prstTxWarp prst="textNoShape">
              <a:avLst/>
            </a:prstTxWarp>
          </a:bodyPr>
          <a:lstStyle/>
          <a:p>
            <a:pPr eaLnBrk="1" hangingPunct="1"/>
            <a:r>
              <a:rPr lang="en-US" altLang="fr-FR" smtClean="0">
                <a:ea typeface="MS PGothic" panose="020B0600070205080204" pitchFamily="34" charset="-128"/>
              </a:rPr>
              <a:t>Alternative Hypothesis</a:t>
            </a:r>
          </a:p>
        </p:txBody>
      </p:sp>
      <p:sp>
        <p:nvSpPr>
          <p:cNvPr id="23556" name="Rectangle 3"/>
          <p:cNvSpPr>
            <a:spLocks noGrp="1" noChangeArrowheads="1"/>
          </p:cNvSpPr>
          <p:nvPr>
            <p:ph idx="4294967295"/>
          </p:nvPr>
        </p:nvSpPr>
        <p:spPr>
          <a:xfrm>
            <a:off x="192088" y="722313"/>
            <a:ext cx="8951912" cy="919162"/>
          </a:xfrm>
        </p:spPr>
        <p:txBody>
          <a:bodyPr anchor="t"/>
          <a:lstStyle/>
          <a:p>
            <a:pPr eaLnBrk="1" hangingPunct="1">
              <a:lnSpc>
                <a:spcPct val="115000"/>
              </a:lnSpc>
            </a:pPr>
            <a:r>
              <a:rPr lang="en-US" altLang="fr-FR" sz="2000" smtClean="0">
                <a:solidFill>
                  <a:schemeClr val="tx1"/>
                </a:solidFill>
                <a:latin typeface="Calibri" panose="020F0502020204030204" pitchFamily="34" charset="0"/>
                <a:ea typeface="MS PGothic" panose="020B0600070205080204" pitchFamily="34" charset="-128"/>
              </a:rPr>
              <a:t>If the null hypothesis is not true, then the data came from some other sampling distribution (H</a:t>
            </a:r>
            <a:r>
              <a:rPr lang="en-US" altLang="fr-FR" sz="2000" baseline="-25000" smtClean="0">
                <a:solidFill>
                  <a:schemeClr val="tx1"/>
                </a:solidFill>
                <a:latin typeface="Calibri" panose="020F0502020204030204" pitchFamily="34" charset="0"/>
                <a:ea typeface="MS PGothic" panose="020B0600070205080204" pitchFamily="34" charset="-128"/>
              </a:rPr>
              <a:t>1</a:t>
            </a:r>
            <a:r>
              <a:rPr lang="en-US" altLang="fr-FR" sz="2000" smtClean="0">
                <a:solidFill>
                  <a:schemeClr val="tx1"/>
                </a:solidFill>
                <a:latin typeface="Calibri" panose="020F0502020204030204" pitchFamily="34" charset="0"/>
                <a:ea typeface="MS PGothic" panose="020B0600070205080204" pitchFamily="34" charset="-128"/>
              </a:rPr>
              <a:t>)</a:t>
            </a:r>
          </a:p>
          <a:p>
            <a:pPr eaLnBrk="1" hangingPunct="1">
              <a:lnSpc>
                <a:spcPct val="115000"/>
              </a:lnSpc>
            </a:pPr>
            <a:endParaRPr lang="en-US" altLang="fr-FR" sz="1800" smtClean="0">
              <a:ea typeface="MS PGothic" panose="020B0600070205080204" pitchFamily="34" charset="-128"/>
            </a:endParaRPr>
          </a:p>
          <a:p>
            <a:pPr eaLnBrk="1" hangingPunct="1">
              <a:lnSpc>
                <a:spcPct val="115000"/>
              </a:lnSpc>
            </a:pPr>
            <a:endParaRPr lang="en-US" altLang="fr-FR" sz="1800" smtClean="0">
              <a:ea typeface="MS PGothic" panose="020B0600070205080204" pitchFamily="34" charset="-128"/>
            </a:endParaRPr>
          </a:p>
          <a:p>
            <a:pPr eaLnBrk="1" hangingPunct="1">
              <a:lnSpc>
                <a:spcPct val="115000"/>
              </a:lnSpc>
            </a:pPr>
            <a:endParaRPr lang="en-US" altLang="fr-FR" sz="1800" smtClean="0">
              <a:ea typeface="MS PGothic" panose="020B0600070205080204" pitchFamily="34" charset="-128"/>
            </a:endParaRPr>
          </a:p>
          <a:p>
            <a:pPr eaLnBrk="1" hangingPunct="1">
              <a:lnSpc>
                <a:spcPct val="115000"/>
              </a:lnSpc>
            </a:pPr>
            <a:endParaRPr lang="en-US" altLang="fr-FR" sz="1800" smtClean="0">
              <a:ea typeface="MS PGothic" panose="020B0600070205080204" pitchFamily="34" charset="-128"/>
            </a:endParaRPr>
          </a:p>
          <a:p>
            <a:pPr lvl="1" eaLnBrk="1" hangingPunct="1">
              <a:lnSpc>
                <a:spcPct val="110000"/>
              </a:lnSpc>
            </a:pPr>
            <a:endParaRPr lang="en-US" altLang="fr-FR" sz="1600" smtClean="0">
              <a:ea typeface="MS PGothic" panose="020B0600070205080204" pitchFamily="34" charset="-128"/>
            </a:endParaRPr>
          </a:p>
        </p:txBody>
      </p:sp>
      <p:cxnSp>
        <p:nvCxnSpPr>
          <p:cNvPr id="23557" name="Straight Connector 6"/>
          <p:cNvCxnSpPr>
            <a:cxnSpLocks noChangeShapeType="1"/>
          </p:cNvCxnSpPr>
          <p:nvPr/>
        </p:nvCxnSpPr>
        <p:spPr bwMode="auto">
          <a:xfrm rot="5400000">
            <a:off x="6048376" y="4438650"/>
            <a:ext cx="781050" cy="3175"/>
          </a:xfrm>
          <a:prstGeom prst="line">
            <a:avLst/>
          </a:prstGeom>
          <a:noFill/>
          <a:ln w="38100">
            <a:solidFill>
              <a:srgbClr val="FC0128"/>
            </a:solidFill>
            <a:round/>
            <a:headEnd/>
            <a:tailEnd/>
          </a:ln>
          <a:extLst>
            <a:ext uri="{909E8E84-426E-40dd-AFC4-6F175D3DCCD1}">
              <a14:hiddenFill xmlns:a14="http://schemas.microsoft.com/office/drawing/2010/main">
                <a:noFill/>
              </a14:hiddenFill>
            </a:ext>
          </a:extLst>
        </p:spPr>
      </p:cxnSp>
      <p:cxnSp>
        <p:nvCxnSpPr>
          <p:cNvPr id="23558" name="Straight Connector 7"/>
          <p:cNvCxnSpPr>
            <a:cxnSpLocks noChangeShapeType="1"/>
          </p:cNvCxnSpPr>
          <p:nvPr/>
        </p:nvCxnSpPr>
        <p:spPr bwMode="auto">
          <a:xfrm rot="5400000">
            <a:off x="4270376" y="4438650"/>
            <a:ext cx="781050" cy="3175"/>
          </a:xfrm>
          <a:prstGeom prst="line">
            <a:avLst/>
          </a:prstGeom>
          <a:noFill/>
          <a:ln w="38100">
            <a:solidFill>
              <a:srgbClr val="FC0128"/>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ichael format shor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Michael format short" id="{CD858C3D-21B0-4088-B654-602E41A3E6F8}" vid="{9B99F8CB-D148-4EB4-AC4D-376B7634F4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12061</TotalTime>
  <Words>4175</Words>
  <Application>Microsoft Macintosh PowerPoint</Application>
  <PresentationFormat>On-screen Show (16:9)</PresentationFormat>
  <Paragraphs>1515</Paragraphs>
  <Slides>53</Slides>
  <Notes>52</Notes>
  <HiddenSlides>0</HiddenSlides>
  <MMClips>0</MMClips>
  <ScaleCrop>false</ScaleCrop>
  <HeadingPairs>
    <vt:vector size="8" baseType="variant">
      <vt:variant>
        <vt:lpstr>Theme</vt:lpstr>
      </vt:variant>
      <vt:variant>
        <vt:i4>1</vt:i4>
      </vt:variant>
      <vt:variant>
        <vt:lpstr>Links</vt:lpstr>
      </vt:variant>
      <vt:variant>
        <vt:i4>2</vt:i4>
      </vt:variant>
      <vt:variant>
        <vt:lpstr>Embedded OLE Servers</vt:lpstr>
      </vt:variant>
      <vt:variant>
        <vt:i4>1</vt:i4>
      </vt:variant>
      <vt:variant>
        <vt:lpstr>Slide Titles</vt:lpstr>
      </vt:variant>
      <vt:variant>
        <vt:i4>53</vt:i4>
      </vt:variant>
    </vt:vector>
  </HeadingPairs>
  <TitlesOfParts>
    <vt:vector size="57" baseType="lpstr">
      <vt:lpstr>Michael format short</vt:lpstr>
      <vt:lpstr>???</vt:lpstr>
      <vt:lpstr>???</vt:lpstr>
      <vt:lpstr>Equation</vt:lpstr>
      <vt:lpstr>UNDERSTANDING STATISTICS &amp; EXPERIMENTAL DESIGN</vt:lpstr>
      <vt:lpstr>PowerPoint Presentation</vt:lpstr>
      <vt:lpstr>Replication and hypothesis testing</vt:lpstr>
      <vt:lpstr>Experimental Methods</vt:lpstr>
      <vt:lpstr>Replication</vt:lpstr>
      <vt:lpstr>Replication</vt:lpstr>
      <vt:lpstr>Hypothesis Testing (For Means)</vt:lpstr>
      <vt:lpstr>Hypothesis Testing (For Two Means)</vt:lpstr>
      <vt:lpstr>Alternative Hypothesis</vt:lpstr>
      <vt:lpstr>Power</vt:lpstr>
      <vt:lpstr>Power and sample size</vt:lpstr>
      <vt:lpstr>Effect Size</vt:lpstr>
      <vt:lpstr>Effect Size</vt:lpstr>
      <vt:lpstr>Effect size and power</vt:lpstr>
      <vt:lpstr>Effect size</vt:lpstr>
      <vt:lpstr>Effect size</vt:lpstr>
      <vt:lpstr>Power</vt:lpstr>
      <vt:lpstr>Power</vt:lpstr>
      <vt:lpstr>Bias Test</vt:lpstr>
      <vt:lpstr>Interpretation</vt:lpstr>
      <vt:lpstr>Bystander Effect</vt:lpstr>
      <vt:lpstr>Bystander Effect</vt:lpstr>
      <vt:lpstr>Simulated Replications</vt:lpstr>
      <vt:lpstr>Simulated Replications</vt:lpstr>
      <vt:lpstr>Simulated Replications</vt:lpstr>
      <vt:lpstr>Simulated Replications</vt:lpstr>
      <vt:lpstr>Simulated File Drawer</vt:lpstr>
      <vt:lpstr>Simulated File Drawer</vt:lpstr>
      <vt:lpstr>Simulated File Drawer</vt:lpstr>
      <vt:lpstr>Statistical Errors</vt:lpstr>
      <vt:lpstr>Simulated  Optional Stopping</vt:lpstr>
      <vt:lpstr>Simulated  Optional Stopping</vt:lpstr>
      <vt:lpstr>Simulated  Optional Stopping</vt:lpstr>
      <vt:lpstr>Simulated  Optional Stopping bias</vt:lpstr>
      <vt:lpstr>Data And Theory</vt:lpstr>
      <vt:lpstr>Data And Theory</vt:lpstr>
      <vt:lpstr>Analysis: Attractiveness</vt:lpstr>
      <vt:lpstr>Analysis: Desirability</vt:lpstr>
      <vt:lpstr>Analysis: Status</vt:lpstr>
      <vt:lpstr>Future Studies</vt:lpstr>
      <vt:lpstr>Theories From Data</vt:lpstr>
      <vt:lpstr>Analysis: Correlated Data</vt:lpstr>
      <vt:lpstr>Theories From Data</vt:lpstr>
      <vt:lpstr>Response From Elliot &amp; Maier (2013)</vt:lpstr>
      <vt:lpstr>Analysis: Attractiveness 2</vt:lpstr>
      <vt:lpstr>Analysis: Attractiveness 2’</vt:lpstr>
      <vt:lpstr>Analysis: Attractiveness 3</vt:lpstr>
      <vt:lpstr>Power And Replication</vt:lpstr>
      <vt:lpstr>Good News</vt:lpstr>
      <vt:lpstr>Conclusions</vt:lpstr>
      <vt:lpstr>Conclusions</vt:lpstr>
      <vt:lpstr>PowerPoint Presentation</vt:lpstr>
      <vt:lpstr>PowerPoint Presentation</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PSY200 Cognitive Psychology</dc:title>
  <dc:subject>Lecture 29</dc:subject>
  <dc:creator>Greg Francis</dc:creator>
  <cp:lastModifiedBy>Gregory Francis</cp:lastModifiedBy>
  <cp:revision>641</cp:revision>
  <cp:lastPrinted>1998-04-13T18:34:14Z</cp:lastPrinted>
  <dcterms:created xsi:type="dcterms:W3CDTF">2012-01-12T19:06:26Z</dcterms:created>
  <dcterms:modified xsi:type="dcterms:W3CDTF">2019-10-13T19:23:18Z</dcterms:modified>
</cp:coreProperties>
</file>