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7" r:id="rId1"/>
  </p:sldMasterIdLst>
  <p:notesMasterIdLst>
    <p:notesMasterId r:id="rId27"/>
  </p:notesMasterIdLst>
  <p:handoutMasterIdLst>
    <p:handoutMasterId r:id="rId28"/>
  </p:handoutMasterIdLst>
  <p:sldIdLst>
    <p:sldId id="265" r:id="rId2"/>
    <p:sldId id="949" r:id="rId3"/>
    <p:sldId id="933" r:id="rId4"/>
    <p:sldId id="852" r:id="rId5"/>
    <p:sldId id="926" r:id="rId6"/>
    <p:sldId id="853" r:id="rId7"/>
    <p:sldId id="866" r:id="rId8"/>
    <p:sldId id="868" r:id="rId9"/>
    <p:sldId id="945" r:id="rId10"/>
    <p:sldId id="946" r:id="rId11"/>
    <p:sldId id="931" r:id="rId12"/>
    <p:sldId id="929" r:id="rId13"/>
    <p:sldId id="944" r:id="rId14"/>
    <p:sldId id="934" r:id="rId15"/>
    <p:sldId id="947" r:id="rId16"/>
    <p:sldId id="937" r:id="rId17"/>
    <p:sldId id="889" r:id="rId18"/>
    <p:sldId id="890" r:id="rId19"/>
    <p:sldId id="891" r:id="rId20"/>
    <p:sldId id="948" r:id="rId21"/>
    <p:sldId id="895" r:id="rId22"/>
    <p:sldId id="896" r:id="rId23"/>
    <p:sldId id="940" r:id="rId24"/>
    <p:sldId id="941" r:id="rId25"/>
    <p:sldId id="923" r:id="rId26"/>
  </p:sldIdLst>
  <p:sldSz cx="9144000" cy="6858000" type="screen4x3"/>
  <p:notesSz cx="6831013" cy="91170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CDA5E"/>
    <a:srgbClr val="CCCBFF"/>
    <a:srgbClr val="FA565E"/>
    <a:srgbClr val="92FD74"/>
    <a:srgbClr val="FC555B"/>
    <a:srgbClr val="90FF6E"/>
    <a:srgbClr val="C7CBF9"/>
    <a:srgbClr val="E7EBFF"/>
    <a:srgbClr val="FFFC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4"/>
  </p:normalViewPr>
  <p:slideViewPr>
    <p:cSldViewPr snapToGrid="0">
      <p:cViewPr varScale="1">
        <p:scale>
          <a:sx n="124" d="100"/>
          <a:sy n="124" d="100"/>
        </p:scale>
        <p:origin x="61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068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55" tIns="45427" rIns="90855" bIns="45427" numCol="1" anchor="t" anchorCtr="0" compatLnSpc="1">
            <a:prstTxWarp prst="textNoShape">
              <a:avLst/>
            </a:prstTxWarp>
          </a:bodyPr>
          <a:lstStyle>
            <a:lvl1pPr defTabSz="909638">
              <a:defRPr sz="1200"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Greg Francis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70325" y="0"/>
            <a:ext cx="296068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55" tIns="45427" rIns="90855" bIns="45427" numCol="1" anchor="t" anchorCtr="0" compatLnSpc="1">
            <a:prstTxWarp prst="textNoShape">
              <a:avLst/>
            </a:prstTxWarp>
          </a:bodyPr>
          <a:lstStyle>
            <a:lvl1pPr algn="r" defTabSz="909638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4BA82939-A655-0F49-A8EB-2F479CC828DE}" type="datetime1">
              <a:rPr lang="en-US"/>
              <a:pPr>
                <a:defRPr/>
              </a:pPr>
              <a:t>11/20/19</a:t>
            </a:fld>
            <a:endParaRPr 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61400"/>
            <a:ext cx="296068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55" tIns="45427" rIns="90855" bIns="45427" numCol="1" anchor="b" anchorCtr="0" compatLnSpc="1">
            <a:prstTxWarp prst="textNoShape">
              <a:avLst/>
            </a:prstTxWarp>
          </a:bodyPr>
          <a:lstStyle>
            <a:lvl1pPr defTabSz="909638">
              <a:defRPr sz="1200"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PSY200 Cognitive Psychology</a:t>
            </a: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70325" y="8661400"/>
            <a:ext cx="296068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55" tIns="45427" rIns="90855" bIns="45427" numCol="1" anchor="b" anchorCtr="0" compatLnSpc="1">
            <a:prstTxWarp prst="textNoShape">
              <a:avLst/>
            </a:prstTxWarp>
          </a:bodyPr>
          <a:lstStyle>
            <a:lvl1pPr algn="r" defTabSz="909638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8D1031B3-D256-AC4F-9542-904593B805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40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068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55" tIns="45427" rIns="90855" bIns="45427" numCol="1" anchor="t" anchorCtr="0" compatLnSpc="1">
            <a:prstTxWarp prst="textNoShape">
              <a:avLst/>
            </a:prstTxWarp>
          </a:bodyPr>
          <a:lstStyle>
            <a:lvl1pPr defTabSz="909638">
              <a:defRPr sz="1200"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9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1413" y="684213"/>
            <a:ext cx="4557712" cy="34178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58" name="Rectangle 10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1225" y="4330700"/>
            <a:ext cx="5008563" cy="410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55" tIns="45427" rIns="90855" bIns="454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dt" idx="1"/>
          </p:nvPr>
        </p:nvSpPr>
        <p:spPr bwMode="auto">
          <a:xfrm>
            <a:off x="3870325" y="0"/>
            <a:ext cx="296068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55" tIns="45427" rIns="90855" bIns="45427" numCol="1" anchor="t" anchorCtr="0" compatLnSpc="1">
            <a:prstTxWarp prst="textNoShape">
              <a:avLst/>
            </a:prstTxWarp>
          </a:bodyPr>
          <a:lstStyle>
            <a:lvl1pPr algn="r" defTabSz="909638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72339F32-67B8-8646-8887-474ECA5021A7}" type="datetime1">
              <a:rPr lang="en-US"/>
              <a:pPr>
                <a:defRPr/>
              </a:pPr>
              <a:t>11/20/19</a:t>
            </a:fld>
            <a:endParaRPr lang="en-US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61400"/>
            <a:ext cx="296068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55" tIns="45427" rIns="90855" bIns="45427" numCol="1" anchor="b" anchorCtr="0" compatLnSpc="1">
            <a:prstTxWarp prst="textNoShape">
              <a:avLst/>
            </a:prstTxWarp>
          </a:bodyPr>
          <a:lstStyle>
            <a:lvl1pPr defTabSz="909638">
              <a:defRPr sz="1200"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PSY200 Cognitive Psychology</a:t>
            </a:r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70325" y="8661400"/>
            <a:ext cx="296068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55" tIns="45427" rIns="90855" bIns="45427" numCol="1" anchor="b" anchorCtr="0" compatLnSpc="1">
            <a:prstTxWarp prst="textNoShape">
              <a:avLst/>
            </a:prstTxWarp>
          </a:bodyPr>
          <a:lstStyle>
            <a:lvl1pPr algn="r" defTabSz="909638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FDAD3052-2900-4949-B0E9-02CA0B508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110461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MS PGothic" panose="020B0600070205080204" pitchFamily="34" charset="-128"/>
        <a:cs typeface="MS PGothic" charset="0"/>
      </a:defRPr>
    </a:lvl1pPr>
    <a:lvl2pPr marL="742950" indent="-28575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MS PGothic" panose="020B0600070205080204" pitchFamily="34" charset="-128"/>
        <a:cs typeface="MS PGothic" charset="0"/>
      </a:defRPr>
    </a:lvl2pPr>
    <a:lvl3pPr marL="1143000" indent="-2286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MS PGothic" panose="020B0600070205080204" pitchFamily="34" charset="-128"/>
        <a:cs typeface="MS PGothic" charset="0"/>
      </a:defRPr>
    </a:lvl3pPr>
    <a:lvl4pPr marL="1600200" indent="-2286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MS PGothic" panose="020B0600070205080204" pitchFamily="34" charset="-128"/>
        <a:cs typeface="MS PGothic" charset="0"/>
      </a:defRPr>
    </a:lvl4pPr>
    <a:lvl5pPr marL="2057400" indent="-2286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MS PGothic" panose="020B0600070205080204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B71A44A7-BD34-5A48-B23C-EFB570985BAD}" type="datetime1">
              <a:rPr lang="en-US" sz="1200">
                <a:latin typeface="Times New Roman" charset="0"/>
              </a:rPr>
              <a:pPr/>
              <a:t>11/20/19</a:t>
            </a:fld>
            <a:endParaRPr lang="en-US" sz="1200">
              <a:latin typeface="Times New Roman" charset="0"/>
            </a:endParaRPr>
          </a:p>
        </p:txBody>
      </p:sp>
      <p:sp>
        <p:nvSpPr>
          <p:cNvPr id="5122" name="Rectangle 12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200">
                <a:latin typeface="Times New Roman" charset="0"/>
              </a:rPr>
              <a:t>PSY200 Cognitive Psychology</a:t>
            </a:r>
          </a:p>
        </p:txBody>
      </p:sp>
      <p:sp>
        <p:nvSpPr>
          <p:cNvPr id="512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C3A9FC9E-1CD5-994F-9A15-8376F011AA79}" type="slidenum">
              <a:rPr lang="en-US" sz="1200">
                <a:latin typeface="Times New Roman" charset="0"/>
              </a:rPr>
              <a:pPr/>
              <a:t>1</a:t>
            </a:fld>
            <a:endParaRPr lang="en-US" sz="1200">
              <a:latin typeface="Times New Roman" charset="0"/>
            </a:endParaRPr>
          </a:p>
        </p:txBody>
      </p:sp>
      <p:sp>
        <p:nvSpPr>
          <p:cNvPr id="51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1413" y="684213"/>
            <a:ext cx="4556125" cy="3417887"/>
          </a:xfrm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1413" y="684213"/>
            <a:ext cx="4556125" cy="3417887"/>
          </a:xfrm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1413" y="684213"/>
            <a:ext cx="4556125" cy="3417887"/>
          </a:xfrm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1413" y="684213"/>
            <a:ext cx="4556125" cy="3417887"/>
          </a:xfrm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4325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1413" y="684213"/>
            <a:ext cx="4556125" cy="3417887"/>
          </a:xfrm>
          <a:ln/>
        </p:spPr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1413" y="684213"/>
            <a:ext cx="4556125" cy="3417887"/>
          </a:xfrm>
          <a:ln/>
        </p:spPr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1413" y="684213"/>
            <a:ext cx="4556125" cy="3417887"/>
          </a:xfrm>
          <a:ln/>
        </p:spPr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1413" y="684213"/>
            <a:ext cx="4556125" cy="3417887"/>
          </a:xfrm>
          <a:ln/>
        </p:spPr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4213"/>
            <a:ext cx="4556125" cy="3417887"/>
          </a:xfrm>
          <a:ln/>
        </p:spPr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1413" y="684213"/>
            <a:ext cx="4556125" cy="3417887"/>
          </a:xfrm>
          <a:ln/>
        </p:spPr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1413" y="684213"/>
            <a:ext cx="4556125" cy="3417887"/>
          </a:xfrm>
          <a:ln/>
        </p:spPr>
      </p:sp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1413" y="684213"/>
            <a:ext cx="4556125" cy="3417887"/>
          </a:xfrm>
          <a:ln/>
        </p:spPr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1413" y="684213"/>
            <a:ext cx="4556125" cy="3417887"/>
          </a:xfrm>
          <a:ln/>
        </p:spPr>
      </p:sp>
      <p:sp>
        <p:nvSpPr>
          <p:cNvPr id="583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1413" y="684213"/>
            <a:ext cx="4556125" cy="3417887"/>
          </a:xfrm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1413" y="684213"/>
            <a:ext cx="4556125" cy="3417887"/>
          </a:xfrm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1413" y="684213"/>
            <a:ext cx="4556125" cy="3417887"/>
          </a:xfrm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1413" y="684213"/>
            <a:ext cx="4556125" cy="3417887"/>
          </a:xfrm>
          <a:ln/>
        </p:spPr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1413" y="684213"/>
            <a:ext cx="4556125" cy="3417887"/>
          </a:xfrm>
          <a:ln/>
        </p:spPr>
      </p:sp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1413" y="684213"/>
            <a:ext cx="4556125" cy="3417887"/>
          </a:xfrm>
          <a:ln/>
        </p:spPr>
      </p:sp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1413" y="684213"/>
            <a:ext cx="4556125" cy="3417887"/>
          </a:xfrm>
          <a:ln/>
        </p:spPr>
      </p:sp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1413" y="684213"/>
            <a:ext cx="4556125" cy="3417887"/>
          </a:xfrm>
          <a:ln/>
        </p:spPr>
      </p:sp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1413" y="684213"/>
            <a:ext cx="4556125" cy="3417887"/>
          </a:xfrm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1413" y="684213"/>
            <a:ext cx="4556125" cy="3417887"/>
          </a:xfrm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1413" y="684213"/>
            <a:ext cx="4556125" cy="3417887"/>
          </a:xfrm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95180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3994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62700" y="400050"/>
            <a:ext cx="1790700" cy="55435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400050"/>
            <a:ext cx="5219700" cy="55435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8370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1719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176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828800"/>
            <a:ext cx="3505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505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7082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1917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9411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750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5305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8751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400050"/>
            <a:ext cx="716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828800"/>
            <a:ext cx="7162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58738" y="55563"/>
            <a:ext cx="8996362" cy="6710362"/>
          </a:xfrm>
          <a:prstGeom prst="roundRect">
            <a:avLst>
              <a:gd name="adj" fmla="val 12495"/>
            </a:avLst>
          </a:prstGeom>
          <a:noFill/>
          <a:ln w="762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en-US" sz="1800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-111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-111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-111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-111" charset="0"/>
          <a:ea typeface="MS PGothic" panose="020B0600070205080204" pitchFamily="34" charset="-128"/>
          <a:cs typeface="MS PGothic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-111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-111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-111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lnSpc>
          <a:spcPct val="125000"/>
        </a:lnSpc>
        <a:spcBef>
          <a:spcPct val="30000"/>
        </a:spcBef>
        <a:spcAft>
          <a:spcPct val="0"/>
        </a:spcAft>
        <a:buClr>
          <a:schemeClr val="tx2"/>
        </a:buClr>
        <a:buSzPct val="50000"/>
        <a:buFont typeface="Monotype Sorts" charset="0"/>
        <a:buChar char="l"/>
        <a:defRPr sz="28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2950" indent="-228600" algn="l" rtl="0" eaLnBrk="0" fontAlgn="base" hangingPunct="0">
        <a:lnSpc>
          <a:spcPct val="120000"/>
        </a:lnSpc>
        <a:spcBef>
          <a:spcPct val="30000"/>
        </a:spcBef>
        <a:spcAft>
          <a:spcPct val="0"/>
        </a:spcAft>
        <a:buClr>
          <a:schemeClr val="tx2"/>
        </a:buClr>
        <a:buSzPct val="100000"/>
        <a:buFont typeface="Wingdings" charset="0"/>
        <a:buChar char="w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31445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»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23431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Monotype Sorts" charset="0"/>
        <a:buChar char="n"/>
        <a:defRPr sz="14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6289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30861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+mn-lt"/>
          <a:ea typeface="ＭＳ Ｐゴシック" pitchFamily="-111" charset="-128"/>
        </a:defRPr>
      </a:lvl6pPr>
      <a:lvl7pPr marL="35433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+mn-lt"/>
          <a:ea typeface="ＭＳ Ｐゴシック" pitchFamily="-111" charset="-128"/>
        </a:defRPr>
      </a:lvl7pPr>
      <a:lvl8pPr marL="40005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+mn-lt"/>
          <a:ea typeface="ＭＳ Ｐゴシック" pitchFamily="-111" charset="-128"/>
        </a:defRPr>
      </a:lvl8pPr>
      <a:lvl9pPr marL="44577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5473" y="2028193"/>
            <a:ext cx="8215312" cy="1154112"/>
          </a:xfrm>
          <a:noFill/>
        </p:spPr>
        <p:txBody>
          <a:bodyPr lIns="92075" tIns="46038" rIns="92075" bIns="46038" anchor="b"/>
          <a:lstStyle/>
          <a:p>
            <a:r>
              <a:rPr lang="en-US" sz="4000" dirty="0">
                <a:latin typeface="Helvetica" charset="0"/>
                <a:ea typeface="MS PGothic" charset="0"/>
              </a:rPr>
              <a:t>Excess success in “Don’t count calorie labeling out: Calorie counts on the left side of menu items lead to lower calorie food choices</a:t>
            </a:r>
          </a:p>
        </p:txBody>
      </p:sp>
      <p:sp>
        <p:nvSpPr>
          <p:cNvPr id="409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16881" y="3407080"/>
            <a:ext cx="4023740" cy="830263"/>
          </a:xfrm>
          <a:noFill/>
        </p:spPr>
        <p:txBody>
          <a:bodyPr lIns="92075" tIns="46038" rIns="92075" bIns="46038"/>
          <a:lstStyle/>
          <a:p>
            <a:r>
              <a:rPr lang="en-US" sz="2400" dirty="0">
                <a:latin typeface="Arial" charset="0"/>
                <a:ea typeface="MS PGothic" charset="0"/>
              </a:rPr>
              <a:t>Greg Francis</a:t>
            </a:r>
          </a:p>
          <a:p>
            <a:r>
              <a:rPr lang="en-US" sz="2400" dirty="0">
                <a:latin typeface="Arial" charset="0"/>
                <a:ea typeface="MS PGothic" charset="0"/>
              </a:rPr>
              <a:t>PSY 392 Data Mining</a:t>
            </a:r>
          </a:p>
        </p:txBody>
      </p:sp>
      <p:sp>
        <p:nvSpPr>
          <p:cNvPr id="4099" name="Text Box 11"/>
          <p:cNvSpPr txBox="1">
            <a:spLocks noChangeArrowheads="1"/>
          </p:cNvSpPr>
          <p:nvPr/>
        </p:nvSpPr>
        <p:spPr bwMode="auto">
          <a:xfrm>
            <a:off x="3161919" y="6074744"/>
            <a:ext cx="2802420" cy="46166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kumimoji="1" lang="en-US" dirty="0"/>
              <a:t>20 November 2019</a:t>
            </a:r>
          </a:p>
        </p:txBody>
      </p:sp>
      <p:pic>
        <p:nvPicPr>
          <p:cNvPr id="4100" name="Picture 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7" y="4690307"/>
            <a:ext cx="1185967" cy="118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946150" y="298450"/>
            <a:ext cx="7162800" cy="746125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Labels on left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989013"/>
            <a:ext cx="7854950" cy="1225550"/>
          </a:xfrm>
        </p:spPr>
        <p:txBody>
          <a:bodyPr/>
          <a:lstStyle/>
          <a:p>
            <a:pPr>
              <a:lnSpc>
                <a:spcPct val="115000"/>
              </a:lnSpc>
              <a:buFont typeface="Monotype Sorts" charset="0"/>
              <a:buNone/>
            </a:pPr>
            <a:endParaRPr lang="en-US" sz="2200" i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115000"/>
              </a:lnSpc>
            </a:pP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lnSpc>
                <a:spcPct val="115000"/>
              </a:lnSpc>
              <a:buNone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110000"/>
              </a:lnSpc>
            </a:pP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21"/>
          <a:stretch/>
        </p:blipFill>
        <p:spPr bwMode="auto">
          <a:xfrm>
            <a:off x="118427" y="973664"/>
            <a:ext cx="8907145" cy="5181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2079263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xfrm>
            <a:off x="946150" y="298450"/>
            <a:ext cx="7162800" cy="746125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Study 1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989013"/>
            <a:ext cx="8275638" cy="1225550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Several tests, but we focus on the comparison of labels on the left vs. labels on the right</a:t>
            </a: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115000"/>
              </a:lnSpc>
            </a:pPr>
            <a:endParaRPr lang="en-US" sz="16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</a:pPr>
            <a:endParaRPr lang="en-US" sz="2400" i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115000"/>
              </a:lnSpc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110000"/>
              </a:lnSpc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 descr="Screen Shot 2019-11-19 at 9.11.1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025651"/>
            <a:ext cx="5219700" cy="3060700"/>
          </a:xfrm>
          <a:prstGeom prst="rect">
            <a:avLst/>
          </a:prstGeom>
        </p:spPr>
      </p:pic>
      <p:pic>
        <p:nvPicPr>
          <p:cNvPr id="4" name="Picture 3" descr="Screen Shot 2019-11-19 at 9.14.0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466" y="5238751"/>
            <a:ext cx="44958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7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xfrm>
            <a:off x="458470" y="298450"/>
            <a:ext cx="8275638" cy="746125"/>
          </a:xfrm>
        </p:spPr>
        <p:txBody>
          <a:bodyPr/>
          <a:lstStyle/>
          <a:p>
            <a:r>
              <a:rPr lang="en-US" altLang="sv-SE" dirty="0"/>
              <a:t>Study S1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8470" y="1154313"/>
            <a:ext cx="8275638" cy="1225550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Replication of Study 1</a:t>
            </a: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</a:pPr>
            <a:endParaRPr lang="en-US" sz="2400" i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115000"/>
              </a:lnSpc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lnSpc>
                <a:spcPct val="115000"/>
              </a:lnSpc>
              <a:buNone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110000"/>
              </a:lnSpc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Screen Shot 2019-11-19 at 9.15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1031"/>
            <a:ext cx="9144000" cy="1300873"/>
          </a:xfrm>
          <a:prstGeom prst="rect">
            <a:avLst/>
          </a:prstGeom>
        </p:spPr>
      </p:pic>
      <p:pic>
        <p:nvPicPr>
          <p:cNvPr id="3" name="Picture 2" descr="Screen Shot 2019-11-19 at 9.16.4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50" y="3879850"/>
            <a:ext cx="28067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762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xfrm>
            <a:off x="946150" y="298450"/>
            <a:ext cx="7162800" cy="746125"/>
          </a:xfrm>
        </p:spPr>
        <p:txBody>
          <a:bodyPr/>
          <a:lstStyle/>
          <a:p>
            <a:r>
              <a:rPr lang="en-US" altLang="sv-SE" dirty="0"/>
              <a:t>Study 2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8950" y="1065709"/>
            <a:ext cx="8275638" cy="1225550"/>
          </a:xfrm>
        </p:spPr>
        <p:txBody>
          <a:bodyPr/>
          <a:lstStyle/>
          <a:p>
            <a:r>
              <a:rPr lang="en-US" altLang="sv-SE" sz="2400" dirty="0"/>
              <a:t>Same idea, different menus, measure some additional details about processing order</a:t>
            </a:r>
          </a:p>
          <a:p>
            <a:pPr lvl="1">
              <a:lnSpc>
                <a:spcPct val="115000"/>
              </a:lnSpc>
            </a:pPr>
            <a:endParaRPr lang="en-US" sz="16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</a:pPr>
            <a:endParaRPr lang="en-US" sz="2400" i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115000"/>
              </a:lnSpc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110000"/>
              </a:lnSpc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Screen Shot 2019-11-19 at 9.18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33" y="2302933"/>
            <a:ext cx="6972300" cy="4165600"/>
          </a:xfrm>
          <a:prstGeom prst="rect">
            <a:avLst/>
          </a:prstGeom>
        </p:spPr>
      </p:pic>
      <p:pic>
        <p:nvPicPr>
          <p:cNvPr id="4" name="Picture 3" descr="Screen Shot 2019-11-19 at 9.19.0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3" y="2692400"/>
            <a:ext cx="68199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946150" y="298450"/>
            <a:ext cx="7162800" cy="746125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Study 2</a:t>
            </a:r>
          </a:p>
        </p:txBody>
      </p:sp>
      <p:sp>
        <p:nvSpPr>
          <p:cNvPr id="32770" name="Rectangle 3"/>
          <p:cNvSpPr txBox="1">
            <a:spLocks noChangeArrowheads="1"/>
          </p:cNvSpPr>
          <p:nvPr/>
        </p:nvSpPr>
        <p:spPr bwMode="auto">
          <a:xfrm>
            <a:off x="539750" y="989013"/>
            <a:ext cx="785495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488" tIns="44450" rIns="90488" bIns="44450"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lnSpc>
                <a:spcPct val="115000"/>
              </a:lnSpc>
              <a:spcBef>
                <a:spcPct val="30000"/>
              </a:spcBef>
              <a:buClr>
                <a:schemeClr val="tx2"/>
              </a:buClr>
              <a:buSzPct val="50000"/>
              <a:buFont typeface="Monotype Sorts" charset="0"/>
              <a:buChar char="l"/>
            </a:pPr>
            <a:r>
              <a:rPr lang="en-US" dirty="0">
                <a:ea typeface="ＭＳ Ｐゴシック" charset="0"/>
                <a:cs typeface="ＭＳ Ｐゴシック" charset="0"/>
              </a:rPr>
              <a:t>Many results, but we focus on the difference between left and right calorie labels</a:t>
            </a:r>
            <a:endParaRPr lang="en-US" sz="20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 descr="Screen Shot 2019-11-19 at 9.20.5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67" y="2368549"/>
            <a:ext cx="5029200" cy="2578100"/>
          </a:xfrm>
          <a:prstGeom prst="rect">
            <a:avLst/>
          </a:prstGeom>
        </p:spPr>
      </p:pic>
      <p:pic>
        <p:nvPicPr>
          <p:cNvPr id="6" name="Picture 5" descr="Screen Shot 2019-11-19 at 9.21.2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383" y="2635250"/>
            <a:ext cx="29591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363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946150" y="298450"/>
            <a:ext cx="7162800" cy="746125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Study S2</a:t>
            </a:r>
          </a:p>
        </p:txBody>
      </p:sp>
      <p:sp>
        <p:nvSpPr>
          <p:cNvPr id="32770" name="Rectangle 3"/>
          <p:cNvSpPr txBox="1">
            <a:spLocks noChangeArrowheads="1"/>
          </p:cNvSpPr>
          <p:nvPr/>
        </p:nvSpPr>
        <p:spPr bwMode="auto">
          <a:xfrm>
            <a:off x="539750" y="989013"/>
            <a:ext cx="785495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488" tIns="44450" rIns="90488" bIns="44450"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lnSpc>
                <a:spcPct val="115000"/>
              </a:lnSpc>
              <a:spcBef>
                <a:spcPct val="30000"/>
              </a:spcBef>
              <a:buClr>
                <a:schemeClr val="tx2"/>
              </a:buClr>
              <a:buSzPct val="50000"/>
              <a:buFont typeface="Monotype Sorts" charset="0"/>
              <a:buChar char="l"/>
            </a:pPr>
            <a:r>
              <a:rPr lang="en-US" dirty="0">
                <a:ea typeface="ＭＳ Ｐゴシック" charset="0"/>
                <a:cs typeface="ＭＳ Ｐゴシック" charset="0"/>
              </a:rPr>
              <a:t>Replication of Study 2</a:t>
            </a:r>
          </a:p>
          <a:p>
            <a:pPr>
              <a:lnSpc>
                <a:spcPct val="115000"/>
              </a:lnSpc>
              <a:spcBef>
                <a:spcPct val="30000"/>
              </a:spcBef>
              <a:buClr>
                <a:schemeClr val="tx2"/>
              </a:buClr>
              <a:buSzPct val="50000"/>
              <a:buFont typeface="Monotype Sorts" charset="0"/>
              <a:buChar char="l"/>
            </a:pPr>
            <a:r>
              <a:rPr lang="en-US" dirty="0">
                <a:ea typeface="ＭＳ Ｐゴシック" charset="0"/>
                <a:cs typeface="ＭＳ Ｐゴシック" charset="0"/>
              </a:rPr>
              <a:t>Different menu and participants (Amazon Turk)</a:t>
            </a:r>
            <a:endParaRPr lang="en-US" sz="20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Screen Shot 2019-11-19 at 9.29.3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2034"/>
            <a:ext cx="9067800" cy="2667000"/>
          </a:xfrm>
          <a:prstGeom prst="rect">
            <a:avLst/>
          </a:prstGeom>
        </p:spPr>
      </p:pic>
      <p:pic>
        <p:nvPicPr>
          <p:cNvPr id="3" name="Picture 2" descr="Screen Shot 2019-11-19 at 9.30.1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949" y="5254625"/>
            <a:ext cx="42545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285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946150" y="298450"/>
            <a:ext cx="7162800" cy="746125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Study S3</a:t>
            </a:r>
          </a:p>
        </p:txBody>
      </p:sp>
      <p:sp>
        <p:nvSpPr>
          <p:cNvPr id="32770" name="Rectangle 3"/>
          <p:cNvSpPr txBox="1">
            <a:spLocks noChangeArrowheads="1"/>
          </p:cNvSpPr>
          <p:nvPr/>
        </p:nvSpPr>
        <p:spPr bwMode="auto">
          <a:xfrm>
            <a:off x="539750" y="989013"/>
            <a:ext cx="785495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488" tIns="44450" rIns="90488" bIns="44450"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lnSpc>
                <a:spcPct val="115000"/>
              </a:lnSpc>
              <a:spcBef>
                <a:spcPct val="30000"/>
              </a:spcBef>
              <a:buClr>
                <a:schemeClr val="tx2"/>
              </a:buClr>
              <a:buSzPct val="50000"/>
              <a:buFont typeface="Monotype Sorts" charset="0"/>
              <a:buChar char="l"/>
            </a:pPr>
            <a:r>
              <a:rPr lang="en-US" dirty="0">
                <a:ea typeface="ＭＳ Ｐゴシック" charset="0"/>
                <a:cs typeface="ＭＳ Ｐゴシック" charset="0"/>
              </a:rPr>
              <a:t>A replication of Study S2, but with unlimited time for making food choice</a:t>
            </a:r>
          </a:p>
        </p:txBody>
      </p:sp>
      <p:pic>
        <p:nvPicPr>
          <p:cNvPr id="2" name="Picture 1" descr="Screen Shot 2019-11-19 at 9.32.0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5959"/>
            <a:ext cx="9144000" cy="2273370"/>
          </a:xfrm>
          <a:prstGeom prst="rect">
            <a:avLst/>
          </a:prstGeom>
        </p:spPr>
      </p:pic>
      <p:pic>
        <p:nvPicPr>
          <p:cNvPr id="4" name="Picture 3" descr="Screen Shot 2019-11-19 at 9.32.3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577" y="5133105"/>
            <a:ext cx="4241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06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>
          <a:xfrm>
            <a:off x="946150" y="298450"/>
            <a:ext cx="7162800" cy="746125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Study 3</a:t>
            </a:r>
          </a:p>
        </p:txBody>
      </p:sp>
      <p:sp>
        <p:nvSpPr>
          <p:cNvPr id="34818" name="Rectangle 3"/>
          <p:cNvSpPr txBox="1">
            <a:spLocks noChangeArrowheads="1"/>
          </p:cNvSpPr>
          <p:nvPr/>
        </p:nvSpPr>
        <p:spPr bwMode="auto">
          <a:xfrm>
            <a:off x="457203" y="1057810"/>
            <a:ext cx="785495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488" tIns="44450" rIns="90488" bIns="44450"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lnSpc>
                <a:spcPct val="115000"/>
              </a:lnSpc>
              <a:spcBef>
                <a:spcPct val="30000"/>
              </a:spcBef>
              <a:buClr>
                <a:schemeClr val="tx2"/>
              </a:buClr>
              <a:buSzPct val="50000"/>
              <a:buFont typeface="Monotype Sorts" charset="0"/>
              <a:buChar char="l"/>
            </a:pPr>
            <a:r>
              <a:rPr lang="en-US" sz="2000" dirty="0">
                <a:ea typeface="ＭＳ Ｐゴシック" charset="0"/>
                <a:cs typeface="ＭＳ Ｐゴシック" charset="0"/>
              </a:rPr>
              <a:t>Hebrew-speaking Israelis read from right to left</a:t>
            </a:r>
          </a:p>
          <a:p>
            <a:pPr>
              <a:lnSpc>
                <a:spcPct val="115000"/>
              </a:lnSpc>
              <a:spcBef>
                <a:spcPct val="30000"/>
              </a:spcBef>
              <a:buClr>
                <a:schemeClr val="tx2"/>
              </a:buClr>
              <a:buSzPct val="50000"/>
              <a:buFont typeface="Monotype Sorts" charset="0"/>
              <a:buChar char="l"/>
            </a:pPr>
            <a:r>
              <a:rPr lang="en-US" sz="2000" dirty="0">
                <a:ea typeface="ＭＳ Ｐゴシック" charset="0"/>
                <a:cs typeface="ＭＳ Ｐゴシック" charset="0"/>
              </a:rPr>
              <a:t>Calorie labels should have bigger impact when placed on the right</a:t>
            </a:r>
          </a:p>
          <a:p>
            <a:pPr marL="0" indent="0">
              <a:lnSpc>
                <a:spcPct val="115000"/>
              </a:lnSpc>
              <a:spcBef>
                <a:spcPct val="30000"/>
              </a:spcBef>
              <a:buClr>
                <a:schemeClr val="tx2"/>
              </a:buClr>
              <a:buSzPct val="50000"/>
            </a:pPr>
            <a:endParaRPr lang="en-US" sz="20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Screen Shot 2019-11-19 at 9.24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968"/>
            <a:ext cx="6337300" cy="2997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Screen Shot 2019-11-19 at 9.24.3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145367"/>
            <a:ext cx="5715000" cy="3124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>
          <a:xfrm>
            <a:off x="946150" y="298450"/>
            <a:ext cx="7162800" cy="746125"/>
          </a:xfrm>
        </p:spPr>
        <p:txBody>
          <a:bodyPr/>
          <a:lstStyle/>
          <a:p>
            <a:r>
              <a:rPr lang="en-US" dirty="0">
                <a:latin typeface="Arial" charset="0"/>
                <a:ea typeface="MS PGothic" charset="0"/>
              </a:rPr>
              <a:t>Study 3</a:t>
            </a:r>
          </a:p>
        </p:txBody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550" y="989013"/>
            <a:ext cx="7854950" cy="1225550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en-US" sz="2200" dirty="0">
                <a:latin typeface="Arial" charset="0"/>
                <a:ea typeface="MS PGothic" charset="0"/>
              </a:rPr>
              <a:t>Lots of tests, but we focus on the difference in food choices for calories on the left vs. on the right</a:t>
            </a:r>
            <a:endParaRPr lang="en-US" sz="1600" i="1" dirty="0">
              <a:latin typeface="Arial" charset="0"/>
              <a:ea typeface="MS PGothic" charset="0"/>
            </a:endParaRPr>
          </a:p>
          <a:p>
            <a:pPr lvl="1">
              <a:lnSpc>
                <a:spcPct val="110000"/>
              </a:lnSpc>
            </a:pPr>
            <a:endParaRPr lang="en-US" sz="1800" dirty="0">
              <a:latin typeface="Arial" charset="0"/>
              <a:ea typeface="MS PGothic" charset="0"/>
            </a:endParaRPr>
          </a:p>
        </p:txBody>
      </p:sp>
      <p:pic>
        <p:nvPicPr>
          <p:cNvPr id="2" name="Picture 1" descr="Screen Shot 2019-11-19 at 9.26.2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74" y="2785783"/>
            <a:ext cx="5245100" cy="3632200"/>
          </a:xfrm>
          <a:prstGeom prst="rect">
            <a:avLst/>
          </a:prstGeom>
        </p:spPr>
      </p:pic>
      <p:pic>
        <p:nvPicPr>
          <p:cNvPr id="3" name="Picture 2" descr="Screen Shot 2019-11-19 at 9.27.2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67" y="1983441"/>
            <a:ext cx="4076700" cy="635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>
          <a:xfrm>
            <a:off x="946150" y="298450"/>
            <a:ext cx="7162800" cy="746125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Power</a:t>
            </a:r>
          </a:p>
        </p:txBody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989013"/>
            <a:ext cx="7854950" cy="1225550"/>
          </a:xfrm>
        </p:spPr>
        <p:txBody>
          <a:bodyPr/>
          <a:lstStyle/>
          <a:p>
            <a:pPr>
              <a:lnSpc>
                <a:spcPct val="115000"/>
              </a:lnSpc>
            </a:pPr>
            <a:endParaRPr lang="en-US" sz="2200" i="1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115000"/>
              </a:lnSpc>
            </a:pPr>
            <a:endParaRPr lang="en-US" sz="180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</a:pPr>
            <a:endParaRPr lang="en-US" sz="200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</a:pPr>
            <a:endParaRPr lang="en-US" sz="200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</a:pPr>
            <a:endParaRPr lang="en-US" sz="200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</a:pPr>
            <a:endParaRPr lang="en-US" sz="200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110000"/>
              </a:lnSpc>
            </a:pPr>
            <a:endParaRPr lang="en-US" sz="18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029" name="Rectangle 3"/>
          <p:cNvSpPr txBox="1">
            <a:spLocks noChangeArrowheads="1"/>
          </p:cNvSpPr>
          <p:nvPr/>
        </p:nvSpPr>
        <p:spPr bwMode="auto">
          <a:xfrm>
            <a:off x="276097" y="1010819"/>
            <a:ext cx="8195222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488" tIns="44450" rIns="90488" bIns="44450"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lnSpc>
                <a:spcPct val="115000"/>
              </a:lnSpc>
              <a:spcBef>
                <a:spcPct val="30000"/>
              </a:spcBef>
              <a:buClr>
                <a:schemeClr val="tx2"/>
              </a:buClr>
              <a:buSzPct val="50000"/>
              <a:buFont typeface="Monotype Sorts" charset="0"/>
              <a:buChar char="l"/>
            </a:pPr>
            <a:r>
              <a:rPr lang="en-US" altLang="sv-SE" dirty="0"/>
              <a:t>Each study is estimated to have a power only a little better than a coin flip</a:t>
            </a:r>
          </a:p>
          <a:p>
            <a:pPr>
              <a:lnSpc>
                <a:spcPct val="115000"/>
              </a:lnSpc>
              <a:spcBef>
                <a:spcPct val="30000"/>
              </a:spcBef>
              <a:buClr>
                <a:schemeClr val="tx2"/>
              </a:buClr>
              <a:buSzPct val="50000"/>
              <a:buFont typeface="Monotype Sorts" charset="0"/>
              <a:buChar char="l"/>
            </a:pPr>
            <a:r>
              <a:rPr lang="en-US" altLang="sv-SE" dirty="0"/>
              <a:t>This is surely an overestimate because every study had additional successful significance tests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8572192"/>
              </p:ext>
            </p:extLst>
          </p:nvPr>
        </p:nvGraphicFramePr>
        <p:xfrm>
          <a:off x="1479177" y="3100294"/>
          <a:ext cx="60960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Power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Study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0.548369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Study S1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dirty="0"/>
                        <a:t>0.5393026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Study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0.5448996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Study S2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/>
                        <a:t>0.5804973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Study</a:t>
                      </a:r>
                      <a:r>
                        <a:rPr lang="en-US" baseline="0" dirty="0"/>
                        <a:t> S3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dirty="0"/>
                        <a:t>0.547353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Study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0.5069752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19 at 9.39.4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8226"/>
            <a:ext cx="9144000" cy="338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52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>
          <a:xfrm>
            <a:off x="946150" y="298450"/>
            <a:ext cx="7162800" cy="746125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Excess success</a:t>
            </a:r>
          </a:p>
        </p:txBody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989013"/>
            <a:ext cx="7854950" cy="1225550"/>
          </a:xfrm>
        </p:spPr>
        <p:txBody>
          <a:bodyPr/>
          <a:lstStyle/>
          <a:p>
            <a:pPr>
              <a:lnSpc>
                <a:spcPct val="115000"/>
              </a:lnSpc>
            </a:pPr>
            <a:endParaRPr lang="en-US" sz="2200" i="1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115000"/>
              </a:lnSpc>
            </a:pPr>
            <a:endParaRPr lang="en-US" sz="180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</a:pPr>
            <a:endParaRPr lang="en-US" sz="200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</a:pPr>
            <a:endParaRPr lang="en-US" sz="200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</a:pPr>
            <a:endParaRPr lang="en-US" sz="200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</a:pPr>
            <a:endParaRPr lang="en-US" sz="200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110000"/>
              </a:lnSpc>
            </a:pPr>
            <a:endParaRPr lang="en-US" sz="18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029" name="Rectangle 3"/>
          <p:cNvSpPr txBox="1">
            <a:spLocks noChangeArrowheads="1"/>
          </p:cNvSpPr>
          <p:nvPr/>
        </p:nvSpPr>
        <p:spPr bwMode="auto">
          <a:xfrm>
            <a:off x="276097" y="1010819"/>
            <a:ext cx="8195222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488" tIns="44450" rIns="90488" bIns="44450"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lnSpc>
                <a:spcPct val="115000"/>
              </a:lnSpc>
              <a:spcBef>
                <a:spcPct val="30000"/>
              </a:spcBef>
              <a:buClr>
                <a:schemeClr val="tx2"/>
              </a:buClr>
              <a:buSzPct val="50000"/>
              <a:buFont typeface="Monotype Sorts" charset="0"/>
              <a:buChar char="l"/>
            </a:pPr>
            <a:r>
              <a:rPr lang="en-US" altLang="sv-SE" dirty="0"/>
              <a:t>The probability of six independent tests like these all rejecting the null hypothesis is the product of the power values</a:t>
            </a:r>
          </a:p>
          <a:p>
            <a:pPr>
              <a:lnSpc>
                <a:spcPct val="115000"/>
              </a:lnSpc>
              <a:spcBef>
                <a:spcPct val="30000"/>
              </a:spcBef>
              <a:buClr>
                <a:schemeClr val="tx2"/>
              </a:buClr>
              <a:buSzPct val="50000"/>
              <a:buFont typeface="Monotype Sorts" charset="0"/>
              <a:buChar char="l"/>
            </a:pPr>
            <a:r>
              <a:rPr lang="is-IS" altLang="sv-SE" dirty="0"/>
              <a:t>P</a:t>
            </a:r>
            <a:r>
              <a:rPr lang="is-IS" altLang="sv-SE" baseline="-25000" dirty="0"/>
              <a:t>TES</a:t>
            </a:r>
            <a:r>
              <a:rPr lang="is-IS" altLang="sv-SE" dirty="0"/>
              <a:t>=0.026</a:t>
            </a:r>
            <a:br>
              <a:rPr lang="is-IS" altLang="sv-SE" dirty="0"/>
            </a:br>
            <a:br>
              <a:rPr lang="is-IS" altLang="sv-SE" dirty="0"/>
            </a:br>
            <a:br>
              <a:rPr lang="is-IS" altLang="sv-SE" dirty="0"/>
            </a:br>
            <a:br>
              <a:rPr lang="is-IS" altLang="sv-SE" dirty="0"/>
            </a:br>
            <a:br>
              <a:rPr lang="is-IS" altLang="sv-SE" dirty="0"/>
            </a:br>
            <a:br>
              <a:rPr lang="is-IS" altLang="sv-SE" dirty="0"/>
            </a:br>
            <a:endParaRPr lang="is-IS" altLang="sv-SE" dirty="0"/>
          </a:p>
          <a:p>
            <a:pPr>
              <a:lnSpc>
                <a:spcPct val="115000"/>
              </a:lnSpc>
              <a:spcBef>
                <a:spcPct val="30000"/>
              </a:spcBef>
              <a:buClr>
                <a:schemeClr val="tx2"/>
              </a:buClr>
              <a:buSzPct val="50000"/>
              <a:buFont typeface="Monotype Sorts" charset="0"/>
              <a:buChar char="l"/>
            </a:pPr>
            <a:endParaRPr lang="is-IS" altLang="sv-SE" dirty="0"/>
          </a:p>
          <a:p>
            <a:pPr>
              <a:lnSpc>
                <a:spcPct val="115000"/>
              </a:lnSpc>
              <a:spcBef>
                <a:spcPct val="30000"/>
              </a:spcBef>
              <a:buClr>
                <a:schemeClr val="tx2"/>
              </a:buClr>
              <a:buSzPct val="50000"/>
              <a:buFont typeface="Monotype Sorts" charset="0"/>
              <a:buChar char="l"/>
            </a:pPr>
            <a:r>
              <a:rPr lang="is-IS" altLang="sv-SE" dirty="0"/>
              <a:t>The reported results seem “too good to be true”</a:t>
            </a:r>
            <a:endParaRPr lang="en-US" altLang="sv-SE" dirty="0"/>
          </a:p>
          <a:p>
            <a:pPr>
              <a:lnSpc>
                <a:spcPct val="115000"/>
              </a:lnSpc>
              <a:spcBef>
                <a:spcPct val="30000"/>
              </a:spcBef>
              <a:buClr>
                <a:schemeClr val="tx2"/>
              </a:buClr>
              <a:buSzPct val="50000"/>
              <a:buFont typeface="Monotype Sorts" charset="0"/>
              <a:buChar char="l"/>
            </a:pPr>
            <a:endParaRPr lang="en-US" altLang="sv-SE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B91B016-AE32-A34C-92B1-03F1CF87F3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3978813"/>
              </p:ext>
            </p:extLst>
          </p:nvPr>
        </p:nvGraphicFramePr>
        <p:xfrm>
          <a:off x="1479177" y="3100294"/>
          <a:ext cx="60960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Power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Study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0.548369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Study S1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dirty="0"/>
                        <a:t>0.5393026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Study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0.5448996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Study S2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/>
                        <a:t>0.5804973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Study</a:t>
                      </a:r>
                      <a:r>
                        <a:rPr lang="en-US" baseline="0" dirty="0"/>
                        <a:t> S3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dirty="0"/>
                        <a:t>0.547353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Study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0.5069752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682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298450"/>
            <a:ext cx="8077200" cy="746125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Implications</a:t>
            </a:r>
          </a:p>
        </p:txBody>
      </p:sp>
      <p:sp>
        <p:nvSpPr>
          <p:cNvPr id="573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7050" y="912813"/>
            <a:ext cx="7854950" cy="1225550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Any practical implications of the conclusions from Dallas, Liu &amp; </a:t>
            </a:r>
            <a:r>
              <a:rPr lang="en-US" sz="2200" dirty="0" err="1">
                <a:latin typeface="Arial" charset="0"/>
                <a:ea typeface="ＭＳ Ｐゴシック" charset="0"/>
                <a:cs typeface="ＭＳ Ｐゴシック" charset="0"/>
              </a:rPr>
              <a:t>Ubel</a:t>
            </a: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 (2019) require the results to be believable</a:t>
            </a:r>
          </a:p>
          <a:p>
            <a:pPr>
              <a:lnSpc>
                <a:spcPct val="115000"/>
              </a:lnSpc>
            </a:pP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There may be an </a:t>
            </a:r>
            <a:b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effect of calorie </a:t>
            </a:r>
            <a:b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label placement, </a:t>
            </a:r>
            <a:b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but their data </a:t>
            </a:r>
            <a:b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does not establish </a:t>
            </a:r>
            <a:b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the effect</a:t>
            </a:r>
          </a:p>
          <a:p>
            <a:pPr>
              <a:lnSpc>
                <a:spcPct val="115000"/>
              </a:lnSpc>
            </a:pP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Any effect is almost</a:t>
            </a:r>
            <a:b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surely smaller than</a:t>
            </a:r>
            <a:b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what they estimate</a:t>
            </a:r>
          </a:p>
          <a:p>
            <a:pPr>
              <a:lnSpc>
                <a:spcPct val="115000"/>
              </a:lnSpc>
            </a:pPr>
            <a:endParaRPr lang="en-US" sz="1400" dirty="0">
              <a:latin typeface="Arial" charset="0"/>
              <a:ea typeface="ＭＳ Ｐゴシック" charset="0"/>
            </a:endParaRPr>
          </a:p>
        </p:txBody>
      </p:sp>
      <p:pic>
        <p:nvPicPr>
          <p:cNvPr id="4" name="Picture 3" descr="Screen Shot 2019-11-19 at 9.38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588" y="1784036"/>
            <a:ext cx="52578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0997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298450"/>
            <a:ext cx="8077200" cy="746125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Other issues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7050" y="912813"/>
            <a:ext cx="7854950" cy="1225550"/>
          </a:xfrm>
        </p:spPr>
        <p:txBody>
          <a:bodyPr/>
          <a:lstStyle/>
          <a:p>
            <a:pPr>
              <a:lnSpc>
                <a:spcPct val="115000"/>
              </a:lnSpc>
              <a:defRPr/>
            </a:pP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Sloppy reporting of statistics</a:t>
            </a:r>
          </a:p>
          <a:p>
            <a:pPr>
              <a:lnSpc>
                <a:spcPct val="115000"/>
              </a:lnSpc>
              <a:defRPr/>
            </a:pP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Study 1: wrong degrees of freedom for F-test</a:t>
            </a:r>
          </a:p>
          <a:p>
            <a:pPr>
              <a:lnSpc>
                <a:spcPct val="115000"/>
              </a:lnSpc>
              <a:defRPr/>
            </a:pP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Should be N-K = 150 -3 = 147</a:t>
            </a:r>
          </a:p>
          <a:p>
            <a:pPr>
              <a:lnSpc>
                <a:spcPct val="115000"/>
              </a:lnSpc>
              <a:defRPr/>
            </a:pPr>
            <a:endParaRPr lang="en-US" sz="2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  <a:defRPr/>
            </a:pPr>
            <a:endParaRPr lang="en-US" sz="2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  <a:defRPr/>
            </a:pPr>
            <a:endParaRPr lang="en-US" sz="2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  <a:defRPr/>
            </a:pPr>
            <a:r>
              <a:rPr lang="en-US" sz="2200" dirty="0" err="1">
                <a:latin typeface="Arial" charset="0"/>
                <a:ea typeface="ＭＳ Ｐゴシック" charset="0"/>
                <a:cs typeface="ＭＳ Ｐゴシック" charset="0"/>
              </a:rPr>
              <a:t>StatCheck</a:t>
            </a: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 found one</a:t>
            </a:r>
            <a:b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inconsistency, but it </a:t>
            </a:r>
            <a:b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does not change any</a:t>
            </a:r>
            <a:b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conclusions</a:t>
            </a:r>
          </a:p>
          <a:p>
            <a:pPr>
              <a:lnSpc>
                <a:spcPct val="115000"/>
              </a:lnSpc>
              <a:defRPr/>
            </a:pPr>
            <a:endParaRPr lang="en-US" sz="2200" dirty="0">
              <a:latin typeface="Arial" charset="0"/>
              <a:ea typeface="ＭＳ Ｐゴシック" charset="0"/>
            </a:endParaRPr>
          </a:p>
          <a:p>
            <a:pPr marL="0" indent="0">
              <a:lnSpc>
                <a:spcPct val="115000"/>
              </a:lnSpc>
              <a:buFont typeface="Monotype Sorts" charset="0"/>
              <a:buNone/>
              <a:defRPr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  <a:defRPr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  <a:defRPr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  <a:defRPr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110000"/>
              </a:lnSpc>
              <a:defRPr/>
            </a:pPr>
            <a:endParaRPr lang="en-US" sz="1800" dirty="0">
              <a:latin typeface="Arial" charset="0"/>
              <a:ea typeface="ＭＳ Ｐゴシック" charset="0"/>
            </a:endParaRPr>
          </a:p>
        </p:txBody>
      </p:sp>
      <p:pic>
        <p:nvPicPr>
          <p:cNvPr id="3" name="Picture 2" descr="Screen Shot 2019-11-19 at 9.45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580" y="2011890"/>
            <a:ext cx="39497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404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298450"/>
            <a:ext cx="8077200" cy="746125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 better study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7050" y="912813"/>
            <a:ext cx="7854950" cy="1225550"/>
          </a:xfrm>
        </p:spPr>
        <p:txBody>
          <a:bodyPr/>
          <a:lstStyle/>
          <a:p>
            <a:pPr>
              <a:lnSpc>
                <a:spcPct val="115000"/>
              </a:lnSpc>
              <a:defRPr/>
            </a:pP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What would it take to properly investigate calorie label placement?</a:t>
            </a:r>
          </a:p>
          <a:p>
            <a:pPr>
              <a:lnSpc>
                <a:spcPct val="115000"/>
              </a:lnSpc>
              <a:defRPr/>
            </a:pP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Consider a meta-analysis of the effect across the six reported experiments</a:t>
            </a:r>
          </a:p>
          <a:p>
            <a:pPr>
              <a:lnSpc>
                <a:spcPct val="115000"/>
              </a:lnSpc>
              <a:defRPr/>
            </a:pP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We get g* = 0.2366</a:t>
            </a:r>
          </a:p>
          <a:p>
            <a:pPr>
              <a:lnSpc>
                <a:spcPct val="115000"/>
              </a:lnSpc>
              <a:defRPr/>
            </a:pP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What sample size do we need to get 80% power for a test of two independent means?</a:t>
            </a:r>
          </a:p>
          <a:p>
            <a:pPr lvl="1">
              <a:lnSpc>
                <a:spcPct val="115000"/>
              </a:lnSpc>
              <a:defRPr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https://</a:t>
            </a:r>
            <a:r>
              <a:rPr lang="en-US" sz="1800" dirty="0" err="1">
                <a:latin typeface="Arial" charset="0"/>
                <a:ea typeface="ＭＳ Ｐゴシック" charset="0"/>
                <a:cs typeface="ＭＳ Ｐゴシック" charset="0"/>
              </a:rPr>
              <a:t>introstatsonline.com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/chapters/calculators/</a:t>
            </a:r>
            <a:r>
              <a:rPr lang="en-US" sz="1800" dirty="0" err="1">
                <a:latin typeface="Arial" charset="0"/>
                <a:ea typeface="ＭＳ Ｐゴシック" charset="0"/>
                <a:cs typeface="ＭＳ Ｐゴシック" charset="0"/>
              </a:rPr>
              <a:t>mean_two_sample_power.shtml</a:t>
            </a: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  <a:defRPr/>
            </a:pPr>
            <a:endParaRPr lang="en-US" sz="2200" dirty="0">
              <a:latin typeface="Arial" charset="0"/>
              <a:ea typeface="ＭＳ Ｐゴシック" charset="0"/>
            </a:endParaRPr>
          </a:p>
          <a:p>
            <a:pPr marL="0" indent="0">
              <a:lnSpc>
                <a:spcPct val="115000"/>
              </a:lnSpc>
              <a:buFont typeface="Monotype Sorts" charset="0"/>
              <a:buNone/>
              <a:defRPr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  <a:defRPr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  <a:defRPr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  <a:defRPr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110000"/>
              </a:lnSpc>
              <a:defRPr/>
            </a:pPr>
            <a:endParaRPr lang="en-US" sz="1800" dirty="0">
              <a:latin typeface="Arial" charset="0"/>
              <a:ea typeface="ＭＳ Ｐゴシック" charset="0"/>
            </a:endParaRPr>
          </a:p>
        </p:txBody>
      </p:sp>
      <p:pic>
        <p:nvPicPr>
          <p:cNvPr id="2" name="Picture 1" descr="Screen Shot 2019-11-19 at 9.49.4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29" y="1551063"/>
            <a:ext cx="7581900" cy="46609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4525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298450"/>
            <a:ext cx="8077200" cy="746125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 better study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6425" y="1180181"/>
            <a:ext cx="8540102" cy="1266240"/>
          </a:xfrm>
        </p:spPr>
        <p:txBody>
          <a:bodyPr/>
          <a:lstStyle/>
          <a:p>
            <a:pPr>
              <a:lnSpc>
                <a:spcPct val="115000"/>
              </a:lnSpc>
              <a:defRPr/>
            </a:pP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If you want more power, you need more subjects</a:t>
            </a:r>
          </a:p>
          <a:p>
            <a:pPr>
              <a:lnSpc>
                <a:spcPct val="115000"/>
              </a:lnSpc>
              <a:defRPr/>
            </a:pP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The reported studies probably overestimate the effect, perhaps it is half as big as they suggest</a:t>
            </a:r>
            <a:endParaRPr lang="en-US" sz="1800" dirty="0">
              <a:latin typeface="Arial" charset="0"/>
              <a:ea typeface="ＭＳ Ｐゴシック" charset="0"/>
            </a:endParaRPr>
          </a:p>
          <a:p>
            <a:pPr marL="0" indent="0">
              <a:lnSpc>
                <a:spcPct val="115000"/>
              </a:lnSpc>
              <a:buFont typeface="Monotype Sorts" charset="0"/>
              <a:buNone/>
              <a:defRPr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  <a:defRPr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  <a:defRPr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  <a:defRPr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110000"/>
              </a:lnSpc>
              <a:defRPr/>
            </a:pPr>
            <a:endParaRPr lang="en-US" sz="1800" dirty="0">
              <a:latin typeface="Arial" charset="0"/>
              <a:ea typeface="ＭＳ Ｐゴシック" charset="0"/>
            </a:endParaRPr>
          </a:p>
        </p:txBody>
      </p:sp>
      <p:pic>
        <p:nvPicPr>
          <p:cNvPr id="3" name="Picture 2" descr="Screen Shot 2019-11-19 at 9.50.2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41" y="2567783"/>
            <a:ext cx="8318500" cy="4178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5722349" y="2320626"/>
            <a:ext cx="2931724" cy="4374695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8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298450"/>
            <a:ext cx="8077200" cy="746125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Conclusions</a:t>
            </a:r>
          </a:p>
        </p:txBody>
      </p:sp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7731" y="999116"/>
            <a:ext cx="6857789" cy="1195444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Dallas, Liu &amp; </a:t>
            </a:r>
            <a:r>
              <a:rPr lang="en-US" sz="2200" dirty="0" err="1">
                <a:latin typeface="Arial" charset="0"/>
                <a:ea typeface="ＭＳ Ｐゴシック" charset="0"/>
                <a:cs typeface="ＭＳ Ｐゴシック" charset="0"/>
              </a:rPr>
              <a:t>Ubel</a:t>
            </a: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 (2019) </a:t>
            </a:r>
          </a:p>
          <a:p>
            <a:pPr>
              <a:lnSpc>
                <a:spcPct val="115000"/>
              </a:lnSpc>
            </a:pP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An important topic</a:t>
            </a:r>
          </a:p>
          <a:p>
            <a:pPr>
              <a:lnSpc>
                <a:spcPct val="115000"/>
              </a:lnSpc>
            </a:pP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With practical implications</a:t>
            </a:r>
          </a:p>
          <a:p>
            <a:pPr>
              <a:lnSpc>
                <a:spcPct val="115000"/>
              </a:lnSpc>
            </a:pP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Clever experimental designs</a:t>
            </a:r>
          </a:p>
          <a:p>
            <a:pPr>
              <a:lnSpc>
                <a:spcPct val="115000"/>
              </a:lnSpc>
            </a:pP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Used </a:t>
            </a:r>
            <a:r>
              <a:rPr lang="is-IS" sz="2200" dirty="0">
                <a:latin typeface="Arial" charset="0"/>
                <a:ea typeface="ＭＳ Ｐゴシック" charset="0"/>
                <a:cs typeface="ＭＳ Ｐゴシック" charset="0"/>
              </a:rPr>
              <a:t>2292 subjects across 6 experiments</a:t>
            </a:r>
          </a:p>
          <a:p>
            <a:pPr>
              <a:lnSpc>
                <a:spcPct val="115000"/>
              </a:lnSpc>
            </a:pPr>
            <a:endParaRPr lang="is-IS" sz="2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</a:pPr>
            <a:r>
              <a:rPr lang="is-IS" sz="2200" dirty="0">
                <a:latin typeface="Arial" charset="0"/>
                <a:ea typeface="ＭＳ Ｐゴシック" charset="0"/>
                <a:cs typeface="ＭＳ Ｐゴシック" charset="0"/>
              </a:rPr>
              <a:t>A waste of resources and time</a:t>
            </a:r>
          </a:p>
          <a:p>
            <a:pPr>
              <a:lnSpc>
                <a:spcPct val="115000"/>
              </a:lnSpc>
            </a:pPr>
            <a:r>
              <a:rPr lang="is-IS" sz="2200" dirty="0">
                <a:latin typeface="Arial" charset="0"/>
                <a:ea typeface="ＭＳ Ｐゴシック" charset="0"/>
                <a:cs typeface="ＭＳ Ｐゴシック" charset="0"/>
              </a:rPr>
              <a:t>The most optimistic outcome is that we learned the effect (if it exists) is tiny and probably not worth studying</a:t>
            </a: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04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5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5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5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52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52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52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52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/>
          <p:cNvSpPr>
            <a:spLocks noGrp="1" noChangeArrowheads="1"/>
          </p:cNvSpPr>
          <p:nvPr>
            <p:ph type="title"/>
          </p:nvPr>
        </p:nvSpPr>
        <p:spPr>
          <a:xfrm>
            <a:off x="946150" y="298450"/>
            <a:ext cx="7162800" cy="746125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Obesity epidemic</a:t>
            </a:r>
          </a:p>
        </p:txBody>
      </p:sp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7050" y="1116013"/>
            <a:ext cx="7299325" cy="1225550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New law to include calorie content on menus</a:t>
            </a: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110000"/>
              </a:lnSpc>
            </a:pP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16" y="3719830"/>
            <a:ext cx="4381500" cy="2974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900" y="1863725"/>
            <a:ext cx="4685665" cy="1809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1075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Grp="1" noChangeArrowheads="1"/>
          </p:cNvSpPr>
          <p:nvPr>
            <p:ph type="title"/>
          </p:nvPr>
        </p:nvSpPr>
        <p:spPr>
          <a:xfrm>
            <a:off x="946150" y="298450"/>
            <a:ext cx="7162800" cy="746125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Obesity epidemic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7050" y="1116013"/>
            <a:ext cx="7854950" cy="1225550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Unfortunately, labels do not seem to work</a:t>
            </a:r>
            <a:endParaRPr lang="en-US" sz="2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110000"/>
              </a:lnSpc>
            </a:pP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233" y="1621155"/>
            <a:ext cx="4648200" cy="2193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A0F174-D3C5-A944-91C3-1A173BA050C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06" y="4037650"/>
            <a:ext cx="5934075" cy="213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Grp="1" noChangeArrowheads="1"/>
          </p:cNvSpPr>
          <p:nvPr>
            <p:ph type="title"/>
          </p:nvPr>
        </p:nvSpPr>
        <p:spPr>
          <a:xfrm>
            <a:off x="946150" y="298450"/>
            <a:ext cx="7162800" cy="746125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Label placement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7050" y="1116013"/>
            <a:ext cx="7854950" cy="1225550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Almost always to the </a:t>
            </a:r>
            <a:r>
              <a:rPr lang="en-US" sz="2000" i="1" dirty="0">
                <a:latin typeface="Arial" charset="0"/>
                <a:ea typeface="ＭＳ Ｐゴシック" charset="0"/>
                <a:cs typeface="ＭＳ Ｐゴシック" charset="0"/>
              </a:rPr>
              <a:t>right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 of item name/description</a:t>
            </a:r>
            <a:endParaRPr lang="en-US" sz="2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110000"/>
              </a:lnSpc>
            </a:pP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207" y="2413001"/>
            <a:ext cx="5305425" cy="3366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3218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/>
          <p:cNvSpPr>
            <a:spLocks noGrp="1" noChangeArrowheads="1"/>
          </p:cNvSpPr>
          <p:nvPr>
            <p:ph type="title"/>
          </p:nvPr>
        </p:nvSpPr>
        <p:spPr>
          <a:xfrm>
            <a:off x="946150" y="298450"/>
            <a:ext cx="7162800" cy="746125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Label placement</a:t>
            </a:r>
          </a:p>
        </p:txBody>
      </p:sp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7050" y="1116013"/>
            <a:ext cx="7854950" cy="1225550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We read from left to right, so calorie information is processed after item name/description</a:t>
            </a:r>
          </a:p>
          <a:p>
            <a:pPr>
              <a:lnSpc>
                <a:spcPct val="115000"/>
              </a:lnSpc>
            </a:pP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Placement may reduce the impact of the information</a:t>
            </a:r>
          </a:p>
          <a:p>
            <a:pPr>
              <a:lnSpc>
                <a:spcPct val="115000"/>
              </a:lnSpc>
            </a:pP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What if put calorie labels first?</a:t>
            </a:r>
            <a:endParaRPr lang="en-US" sz="16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110000"/>
              </a:lnSpc>
            </a:pP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79667" y="3290501"/>
            <a:ext cx="184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/>
              <a:t> 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47" y="3217332"/>
            <a:ext cx="8434388" cy="2967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>
          <a:xfrm>
            <a:off x="946150" y="298450"/>
            <a:ext cx="7162800" cy="746125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Study 1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7034" y="1228893"/>
            <a:ext cx="7854950" cy="1225550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Make copies of a restaurant’s menu</a:t>
            </a:r>
            <a:endParaRPr lang="en-US" sz="2400" i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Share with diners waiting in line</a:t>
            </a:r>
          </a:p>
          <a:p>
            <a:pPr>
              <a:lnSpc>
                <a:spcPct val="115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Ask them to circle the items they planned to order</a:t>
            </a:r>
          </a:p>
          <a:p>
            <a:pPr lvl="1">
              <a:lnSpc>
                <a:spcPct val="115000"/>
              </a:lnSpc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110000"/>
              </a:lnSpc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946150" y="298450"/>
            <a:ext cx="7162800" cy="746125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No calorie labels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989013"/>
            <a:ext cx="7854950" cy="1225550"/>
          </a:xfrm>
        </p:spPr>
        <p:txBody>
          <a:bodyPr/>
          <a:lstStyle/>
          <a:p>
            <a:pPr>
              <a:lnSpc>
                <a:spcPct val="115000"/>
              </a:lnSpc>
              <a:buFont typeface="Monotype Sorts" charset="0"/>
              <a:buNone/>
            </a:pPr>
            <a:endParaRPr lang="en-US" sz="2200" i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115000"/>
              </a:lnSpc>
            </a:pP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lnSpc>
                <a:spcPct val="115000"/>
              </a:lnSpc>
              <a:buNone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110000"/>
              </a:lnSpc>
            </a:pP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51"/>
          <a:stretch/>
        </p:blipFill>
        <p:spPr bwMode="auto">
          <a:xfrm>
            <a:off x="0" y="1160039"/>
            <a:ext cx="8907145" cy="52152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946150" y="298450"/>
            <a:ext cx="7162800" cy="746125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Labels on right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989013"/>
            <a:ext cx="7854950" cy="1225550"/>
          </a:xfrm>
        </p:spPr>
        <p:txBody>
          <a:bodyPr/>
          <a:lstStyle/>
          <a:p>
            <a:pPr>
              <a:lnSpc>
                <a:spcPct val="115000"/>
              </a:lnSpc>
              <a:buFont typeface="Monotype Sorts" charset="0"/>
              <a:buNone/>
            </a:pPr>
            <a:endParaRPr lang="en-US" sz="2200" i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115000"/>
              </a:lnSpc>
            </a:pP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5000"/>
              </a:lnSpc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lnSpc>
                <a:spcPct val="115000"/>
              </a:lnSpc>
              <a:buNone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110000"/>
              </a:lnSpc>
            </a:pP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 bwMode="auto">
          <a:xfrm>
            <a:off x="0" y="1058334"/>
            <a:ext cx="8907145" cy="5283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946894765"/>
      </p:ext>
    </p:extLst>
  </p:cSld>
  <p:clrMapOvr>
    <a:masterClrMapping/>
  </p:clrMapOvr>
</p:sld>
</file>

<file path=ppt/theme/theme1.xml><?xml version="1.0" encoding="utf-8"?>
<a:theme xmlns:a="http://schemas.openxmlformats.org/drawingml/2006/main" name="PURDUE">
  <a:themeElements>
    <a:clrScheme name="">
      <a:dk1>
        <a:srgbClr val="000000"/>
      </a:dk1>
      <a:lt1>
        <a:srgbClr val="FFFFFF"/>
      </a:lt1>
      <a:dk2>
        <a:srgbClr val="4E3DB9"/>
      </a:dk2>
      <a:lt2>
        <a:srgbClr val="919191"/>
      </a:lt2>
      <a:accent1>
        <a:srgbClr val="FC0128"/>
      </a:accent1>
      <a:accent2>
        <a:srgbClr val="F95AB7"/>
      </a:accent2>
      <a:accent3>
        <a:srgbClr val="FFFFFF"/>
      </a:accent3>
      <a:accent4>
        <a:srgbClr val="000000"/>
      </a:accent4>
      <a:accent5>
        <a:srgbClr val="FDAAAC"/>
      </a:accent5>
      <a:accent6>
        <a:srgbClr val="E251A6"/>
      </a:accent6>
      <a:hlink>
        <a:srgbClr val="00DFCA"/>
      </a:hlink>
      <a:folHlink>
        <a:srgbClr val="ECD95E"/>
      </a:folHlink>
    </a:clrScheme>
    <a:fontScheme name="PURDU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bg1"/>
            </a:gs>
          </a:gsLst>
          <a:lin ang="18900000" scaled="1"/>
        </a:gra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bg1"/>
            </a:gs>
          </a:gsLst>
          <a:lin ang="18900000" scaled="1"/>
        </a:gra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PURDU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RDU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RDU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RDU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RDU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RDU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RDU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18906</TotalTime>
  <Words>573</Words>
  <Application>Microsoft Macintosh PowerPoint</Application>
  <PresentationFormat>On-screen Show (4:3)</PresentationFormat>
  <Paragraphs>176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ＭＳ Ｐゴシック</vt:lpstr>
      <vt:lpstr>ＭＳ Ｐゴシック</vt:lpstr>
      <vt:lpstr>Arial</vt:lpstr>
      <vt:lpstr>Helvetica</vt:lpstr>
      <vt:lpstr>Monotype Sorts</vt:lpstr>
      <vt:lpstr>Times New Roman</vt:lpstr>
      <vt:lpstr>Wingdings</vt:lpstr>
      <vt:lpstr>PURDUE</vt:lpstr>
      <vt:lpstr>Excess success in “Don’t count calorie labeling out: Calorie counts on the left side of menu items lead to lower calorie food choices</vt:lpstr>
      <vt:lpstr>PowerPoint Presentation</vt:lpstr>
      <vt:lpstr>Obesity epidemic</vt:lpstr>
      <vt:lpstr>Obesity epidemic</vt:lpstr>
      <vt:lpstr>Label placement</vt:lpstr>
      <vt:lpstr>Label placement</vt:lpstr>
      <vt:lpstr>Study 1</vt:lpstr>
      <vt:lpstr>No calorie labels</vt:lpstr>
      <vt:lpstr>Labels on right</vt:lpstr>
      <vt:lpstr>Labels on left</vt:lpstr>
      <vt:lpstr>Study 1</vt:lpstr>
      <vt:lpstr>Study S1</vt:lpstr>
      <vt:lpstr>Study 2</vt:lpstr>
      <vt:lpstr>Study 2</vt:lpstr>
      <vt:lpstr>Study S2</vt:lpstr>
      <vt:lpstr>Study S3</vt:lpstr>
      <vt:lpstr>Study 3</vt:lpstr>
      <vt:lpstr>Study 3</vt:lpstr>
      <vt:lpstr>Power</vt:lpstr>
      <vt:lpstr>Excess success</vt:lpstr>
      <vt:lpstr>Implications</vt:lpstr>
      <vt:lpstr>Other issues</vt:lpstr>
      <vt:lpstr>A better study</vt:lpstr>
      <vt:lpstr>A better study</vt:lpstr>
      <vt:lpstr>Conclusions</vt:lpstr>
    </vt:vector>
  </TitlesOfParts>
  <Company>Purdue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PSY200 Cognitive Psychology</dc:title>
  <dc:subject>Lecture 29</dc:subject>
  <dc:creator>Greg Francis</dc:creator>
  <cp:lastModifiedBy>Greg Francis</cp:lastModifiedBy>
  <cp:revision>1021</cp:revision>
  <cp:lastPrinted>1998-04-13T18:34:14Z</cp:lastPrinted>
  <dcterms:created xsi:type="dcterms:W3CDTF">2012-03-16T19:36:56Z</dcterms:created>
  <dcterms:modified xsi:type="dcterms:W3CDTF">2019-11-20T13:34:47Z</dcterms:modified>
</cp:coreProperties>
</file>